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256" r:id="rId2"/>
    <p:sldId id="320" r:id="rId3"/>
    <p:sldId id="321" r:id="rId4"/>
    <p:sldId id="322" r:id="rId5"/>
    <p:sldId id="323" r:id="rId6"/>
    <p:sldId id="324" r:id="rId7"/>
    <p:sldId id="325" r:id="rId8"/>
    <p:sldId id="338"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13" r:id="rId22"/>
    <p:sldId id="340" r:id="rId23"/>
    <p:sldId id="341" r:id="rId24"/>
    <p:sldId id="342" r:id="rId25"/>
    <p:sldId id="343" r:id="rId26"/>
    <p:sldId id="344" r:id="rId27"/>
    <p:sldId id="345" r:id="rId28"/>
    <p:sldId id="339" r:id="rId29"/>
    <p:sldId id="346" r:id="rId30"/>
    <p:sldId id="347"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EC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12" autoAdjust="0"/>
    <p:restoredTop sz="65923" autoAdjust="0"/>
  </p:normalViewPr>
  <p:slideViewPr>
    <p:cSldViewPr snapToGrid="0">
      <p:cViewPr varScale="1">
        <p:scale>
          <a:sx n="42" d="100"/>
          <a:sy n="42" d="100"/>
        </p:scale>
        <p:origin x="42" y="105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78888-32C8-464A-93A6-86DB7E42A18D}"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ru-RU"/>
        </a:p>
      </dgm:t>
    </dgm:pt>
    <dgm:pt modelId="{03E59ED4-1CA4-4F78-9F36-4CFD476BD088}">
      <dgm:prSet/>
      <dgm:spPr/>
      <dgm:t>
        <a:bodyPr/>
        <a:lstStyle/>
        <a:p>
          <a:pPr algn="l"/>
          <a:r>
            <a:rPr lang="ru-RU" dirty="0"/>
            <a:t>Увеличение интеграции встраиваемых систем</a:t>
          </a:r>
        </a:p>
      </dgm:t>
    </dgm:pt>
    <dgm:pt modelId="{165BB393-8D3A-4D18-9F02-088526591CD5}" type="parTrans" cxnId="{34E81A93-9957-4259-8A34-304D981CCBB9}">
      <dgm:prSet/>
      <dgm:spPr/>
      <dgm:t>
        <a:bodyPr/>
        <a:lstStyle/>
        <a:p>
          <a:endParaRPr lang="ru-RU"/>
        </a:p>
      </dgm:t>
    </dgm:pt>
    <dgm:pt modelId="{5F8248F6-2601-467E-857A-4E3D7F2B617E}" type="sibTrans" cxnId="{34E81A93-9957-4259-8A34-304D981CCBB9}">
      <dgm:prSet/>
      <dgm:spPr/>
      <dgm:t>
        <a:bodyPr/>
        <a:lstStyle/>
        <a:p>
          <a:endParaRPr lang="ru-RU"/>
        </a:p>
      </dgm:t>
    </dgm:pt>
    <dgm:pt modelId="{D968A76C-EB47-4B2A-AF53-A9BFD0386436}">
      <dgm:prSet/>
      <dgm:spPr/>
      <dgm:t>
        <a:bodyPr/>
        <a:lstStyle/>
        <a:p>
          <a:r>
            <a:rPr lang="ru-RU" dirty="0"/>
            <a:t>Тестирование, отладка и анализ ВПО</a:t>
          </a:r>
        </a:p>
      </dgm:t>
    </dgm:pt>
    <dgm:pt modelId="{E39565C0-28CB-4BB1-A924-FB5C83E3D6C8}" type="parTrans" cxnId="{C6938F68-0CC2-4C03-842A-4A607091B69C}">
      <dgm:prSet/>
      <dgm:spPr/>
      <dgm:t>
        <a:bodyPr/>
        <a:lstStyle/>
        <a:p>
          <a:endParaRPr lang="ru-RU"/>
        </a:p>
      </dgm:t>
    </dgm:pt>
    <dgm:pt modelId="{BB1ED467-D30F-4F90-8C04-53320C7B55B9}" type="sibTrans" cxnId="{C6938F68-0CC2-4C03-842A-4A607091B69C}">
      <dgm:prSet/>
      <dgm:spPr/>
      <dgm:t>
        <a:bodyPr/>
        <a:lstStyle/>
        <a:p>
          <a:endParaRPr lang="ru-RU"/>
        </a:p>
      </dgm:t>
    </dgm:pt>
    <dgm:pt modelId="{2864C0D0-AE39-495D-AEEF-451ACE779D12}">
      <dgm:prSet/>
      <dgm:spPr/>
      <dgm:t>
        <a:bodyPr/>
        <a:lstStyle/>
        <a:p>
          <a:r>
            <a:rPr lang="ru-RU" dirty="0"/>
            <a:t>Разработка надежного, отказоустойчивого и безопасного ВПО</a:t>
          </a:r>
        </a:p>
      </dgm:t>
    </dgm:pt>
    <dgm:pt modelId="{6E452A46-3016-41D9-ACCF-4ED6E8BE610F}" type="parTrans" cxnId="{22EA7787-8BFB-4B38-9A9A-185F19DDA972}">
      <dgm:prSet/>
      <dgm:spPr/>
      <dgm:t>
        <a:bodyPr/>
        <a:lstStyle/>
        <a:p>
          <a:endParaRPr lang="ru-RU"/>
        </a:p>
      </dgm:t>
    </dgm:pt>
    <dgm:pt modelId="{216C7A8A-78AB-4F9F-9B58-3819DF7E6097}" type="sibTrans" cxnId="{22EA7787-8BFB-4B38-9A9A-185F19DDA972}">
      <dgm:prSet/>
      <dgm:spPr/>
      <dgm:t>
        <a:bodyPr/>
        <a:lstStyle/>
        <a:p>
          <a:endParaRPr lang="ru-RU"/>
        </a:p>
      </dgm:t>
    </dgm:pt>
    <dgm:pt modelId="{0D61E779-0E06-404D-A56C-358A55F554D1}">
      <dgm:prSet/>
      <dgm:spPr/>
      <dgm:t>
        <a:bodyPr/>
        <a:lstStyle/>
        <a:p>
          <a:r>
            <a:rPr lang="ru-RU" dirty="0"/>
            <a:t>Затруднения при проведения отладочных процессов на устройстве</a:t>
          </a:r>
        </a:p>
      </dgm:t>
    </dgm:pt>
    <dgm:pt modelId="{0DBABAE9-C2A5-4826-9869-1B8981F44641}" type="parTrans" cxnId="{026A028B-8F4F-41CF-95F5-26B357E1AC1E}">
      <dgm:prSet/>
      <dgm:spPr/>
      <dgm:t>
        <a:bodyPr/>
        <a:lstStyle/>
        <a:p>
          <a:endParaRPr lang="ru-RU"/>
        </a:p>
      </dgm:t>
    </dgm:pt>
    <dgm:pt modelId="{72BCEF66-03DB-4DFF-9967-C8EE1183584B}" type="sibTrans" cxnId="{026A028B-8F4F-41CF-95F5-26B357E1AC1E}">
      <dgm:prSet/>
      <dgm:spPr/>
      <dgm:t>
        <a:bodyPr/>
        <a:lstStyle/>
        <a:p>
          <a:endParaRPr lang="ru-RU"/>
        </a:p>
      </dgm:t>
    </dgm:pt>
    <dgm:pt modelId="{6FB7BC50-FF77-46F4-A602-575CCE53A851}" type="pres">
      <dgm:prSet presAssocID="{81778888-32C8-464A-93A6-86DB7E42A18D}" presName="linear" presStyleCnt="0">
        <dgm:presLayoutVars>
          <dgm:animLvl val="lvl"/>
          <dgm:resizeHandles val="exact"/>
        </dgm:presLayoutVars>
      </dgm:prSet>
      <dgm:spPr/>
    </dgm:pt>
    <dgm:pt modelId="{B55B74E2-659D-4BA8-B13D-B887C216C95A}" type="pres">
      <dgm:prSet presAssocID="{03E59ED4-1CA4-4F78-9F36-4CFD476BD088}" presName="parentText" presStyleLbl="node1" presStyleIdx="0" presStyleCnt="4">
        <dgm:presLayoutVars>
          <dgm:chMax val="0"/>
          <dgm:bulletEnabled val="1"/>
        </dgm:presLayoutVars>
      </dgm:prSet>
      <dgm:spPr/>
    </dgm:pt>
    <dgm:pt modelId="{C00ACE21-E6E2-4875-A377-A00053AD1601}" type="pres">
      <dgm:prSet presAssocID="{5F8248F6-2601-467E-857A-4E3D7F2B617E}" presName="spacer" presStyleCnt="0"/>
      <dgm:spPr/>
    </dgm:pt>
    <dgm:pt modelId="{7128F9ED-E757-422E-973A-2372E96D310F}" type="pres">
      <dgm:prSet presAssocID="{D968A76C-EB47-4B2A-AF53-A9BFD0386436}" presName="parentText" presStyleLbl="node1" presStyleIdx="1" presStyleCnt="4">
        <dgm:presLayoutVars>
          <dgm:chMax val="0"/>
          <dgm:bulletEnabled val="1"/>
        </dgm:presLayoutVars>
      </dgm:prSet>
      <dgm:spPr/>
    </dgm:pt>
    <dgm:pt modelId="{F142368E-39CE-4387-AEBA-9D8F598D39C0}" type="pres">
      <dgm:prSet presAssocID="{BB1ED467-D30F-4F90-8C04-53320C7B55B9}" presName="spacer" presStyleCnt="0"/>
      <dgm:spPr/>
    </dgm:pt>
    <dgm:pt modelId="{DC29BF6F-7E0D-4D49-9C27-84ACA452B1DD}" type="pres">
      <dgm:prSet presAssocID="{2864C0D0-AE39-495D-AEEF-451ACE779D12}" presName="parentText" presStyleLbl="node1" presStyleIdx="2" presStyleCnt="4">
        <dgm:presLayoutVars>
          <dgm:chMax val="0"/>
          <dgm:bulletEnabled val="1"/>
        </dgm:presLayoutVars>
      </dgm:prSet>
      <dgm:spPr/>
    </dgm:pt>
    <dgm:pt modelId="{28C0AB20-EC2E-4611-9573-9F802BC65663}" type="pres">
      <dgm:prSet presAssocID="{216C7A8A-78AB-4F9F-9B58-3819DF7E6097}" presName="spacer" presStyleCnt="0"/>
      <dgm:spPr/>
    </dgm:pt>
    <dgm:pt modelId="{593FA5C7-6EBC-4646-BC48-90462CB96F25}" type="pres">
      <dgm:prSet presAssocID="{0D61E779-0E06-404D-A56C-358A55F554D1}" presName="parentText" presStyleLbl="node1" presStyleIdx="3" presStyleCnt="4">
        <dgm:presLayoutVars>
          <dgm:chMax val="0"/>
          <dgm:bulletEnabled val="1"/>
        </dgm:presLayoutVars>
      </dgm:prSet>
      <dgm:spPr/>
    </dgm:pt>
  </dgm:ptLst>
  <dgm:cxnLst>
    <dgm:cxn modelId="{C915231B-D597-46D1-9829-8CD75572F8C8}" type="presOf" srcId="{D968A76C-EB47-4B2A-AF53-A9BFD0386436}" destId="{7128F9ED-E757-422E-973A-2372E96D310F}" srcOrd="0" destOrd="0" presId="urn:microsoft.com/office/officeart/2005/8/layout/vList2"/>
    <dgm:cxn modelId="{9D0EA73D-DECA-475B-BE39-8434BEF21264}" type="presOf" srcId="{03E59ED4-1CA4-4F78-9F36-4CFD476BD088}" destId="{B55B74E2-659D-4BA8-B13D-B887C216C95A}" srcOrd="0" destOrd="0" presId="urn:microsoft.com/office/officeart/2005/8/layout/vList2"/>
    <dgm:cxn modelId="{C6938F68-0CC2-4C03-842A-4A607091B69C}" srcId="{81778888-32C8-464A-93A6-86DB7E42A18D}" destId="{D968A76C-EB47-4B2A-AF53-A9BFD0386436}" srcOrd="1" destOrd="0" parTransId="{E39565C0-28CB-4BB1-A924-FB5C83E3D6C8}" sibTransId="{BB1ED467-D30F-4F90-8C04-53320C7B55B9}"/>
    <dgm:cxn modelId="{2AD27A6F-9115-417F-BE9F-32A8BFEFACB0}" type="presOf" srcId="{81778888-32C8-464A-93A6-86DB7E42A18D}" destId="{6FB7BC50-FF77-46F4-A602-575CCE53A851}" srcOrd="0" destOrd="0" presId="urn:microsoft.com/office/officeart/2005/8/layout/vList2"/>
    <dgm:cxn modelId="{1A992985-D606-465D-BEC1-448A6A56EA26}" type="presOf" srcId="{2864C0D0-AE39-495D-AEEF-451ACE779D12}" destId="{DC29BF6F-7E0D-4D49-9C27-84ACA452B1DD}" srcOrd="0" destOrd="0" presId="urn:microsoft.com/office/officeart/2005/8/layout/vList2"/>
    <dgm:cxn modelId="{22EA7787-8BFB-4B38-9A9A-185F19DDA972}" srcId="{81778888-32C8-464A-93A6-86DB7E42A18D}" destId="{2864C0D0-AE39-495D-AEEF-451ACE779D12}" srcOrd="2" destOrd="0" parTransId="{6E452A46-3016-41D9-ACCF-4ED6E8BE610F}" sibTransId="{216C7A8A-78AB-4F9F-9B58-3819DF7E6097}"/>
    <dgm:cxn modelId="{026A028B-8F4F-41CF-95F5-26B357E1AC1E}" srcId="{81778888-32C8-464A-93A6-86DB7E42A18D}" destId="{0D61E779-0E06-404D-A56C-358A55F554D1}" srcOrd="3" destOrd="0" parTransId="{0DBABAE9-C2A5-4826-9869-1B8981F44641}" sibTransId="{72BCEF66-03DB-4DFF-9967-C8EE1183584B}"/>
    <dgm:cxn modelId="{34E81A93-9957-4259-8A34-304D981CCBB9}" srcId="{81778888-32C8-464A-93A6-86DB7E42A18D}" destId="{03E59ED4-1CA4-4F78-9F36-4CFD476BD088}" srcOrd="0" destOrd="0" parTransId="{165BB393-8D3A-4D18-9F02-088526591CD5}" sibTransId="{5F8248F6-2601-467E-857A-4E3D7F2B617E}"/>
    <dgm:cxn modelId="{622A6EC2-727E-4167-AC3D-190CBE2DA819}" type="presOf" srcId="{0D61E779-0E06-404D-A56C-358A55F554D1}" destId="{593FA5C7-6EBC-4646-BC48-90462CB96F25}" srcOrd="0" destOrd="0" presId="urn:microsoft.com/office/officeart/2005/8/layout/vList2"/>
    <dgm:cxn modelId="{6FF25EA9-9FF5-455D-ADE9-FAE78ACE7A1C}" type="presParOf" srcId="{6FB7BC50-FF77-46F4-A602-575CCE53A851}" destId="{B55B74E2-659D-4BA8-B13D-B887C216C95A}" srcOrd="0" destOrd="0" presId="urn:microsoft.com/office/officeart/2005/8/layout/vList2"/>
    <dgm:cxn modelId="{33B1468A-AF89-4B28-AB55-E63882010A57}" type="presParOf" srcId="{6FB7BC50-FF77-46F4-A602-575CCE53A851}" destId="{C00ACE21-E6E2-4875-A377-A00053AD1601}" srcOrd="1" destOrd="0" presId="urn:microsoft.com/office/officeart/2005/8/layout/vList2"/>
    <dgm:cxn modelId="{C624307A-AB97-4A55-B4CA-A6806B81EC41}" type="presParOf" srcId="{6FB7BC50-FF77-46F4-A602-575CCE53A851}" destId="{7128F9ED-E757-422E-973A-2372E96D310F}" srcOrd="2" destOrd="0" presId="urn:microsoft.com/office/officeart/2005/8/layout/vList2"/>
    <dgm:cxn modelId="{00167D4A-4D94-4D37-A3B2-023427B7807F}" type="presParOf" srcId="{6FB7BC50-FF77-46F4-A602-575CCE53A851}" destId="{F142368E-39CE-4387-AEBA-9D8F598D39C0}" srcOrd="3" destOrd="0" presId="urn:microsoft.com/office/officeart/2005/8/layout/vList2"/>
    <dgm:cxn modelId="{77016252-523C-4049-921A-B55CB1C1F299}" type="presParOf" srcId="{6FB7BC50-FF77-46F4-A602-575CCE53A851}" destId="{DC29BF6F-7E0D-4D49-9C27-84ACA452B1DD}" srcOrd="4" destOrd="0" presId="urn:microsoft.com/office/officeart/2005/8/layout/vList2"/>
    <dgm:cxn modelId="{DA3AC3AC-D8E4-4A1E-9F32-BDA4A39116C6}" type="presParOf" srcId="{6FB7BC50-FF77-46F4-A602-575CCE53A851}" destId="{28C0AB20-EC2E-4611-9573-9F802BC65663}" srcOrd="5" destOrd="0" presId="urn:microsoft.com/office/officeart/2005/8/layout/vList2"/>
    <dgm:cxn modelId="{C3416979-91EC-40A8-92F7-93351B094C2F}" type="presParOf" srcId="{6FB7BC50-FF77-46F4-A602-575CCE53A851}" destId="{593FA5C7-6EBC-4646-BC48-90462CB96F2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B74E2-659D-4BA8-B13D-B887C216C95A}">
      <dsp:nvSpPr>
        <dsp:cNvPr id="0" name=""/>
        <dsp:cNvSpPr/>
      </dsp:nvSpPr>
      <dsp:spPr>
        <a:xfrm>
          <a:off x="0" y="402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Увеличение интеграции встраиваемых систем</a:t>
          </a:r>
        </a:p>
      </dsp:txBody>
      <dsp:txXfrm>
        <a:off x="48547" y="451476"/>
        <a:ext cx="5506116" cy="897406"/>
      </dsp:txXfrm>
    </dsp:sp>
    <dsp:sp modelId="{7128F9ED-E757-422E-973A-2372E96D310F}">
      <dsp:nvSpPr>
        <dsp:cNvPr id="0" name=""/>
        <dsp:cNvSpPr/>
      </dsp:nvSpPr>
      <dsp:spPr>
        <a:xfrm>
          <a:off x="0" y="1469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Тестирование, отладка и анализ ВПО</a:t>
          </a:r>
        </a:p>
      </dsp:txBody>
      <dsp:txXfrm>
        <a:off x="48547" y="1517976"/>
        <a:ext cx="5506116" cy="897406"/>
      </dsp:txXfrm>
    </dsp:sp>
    <dsp:sp modelId="{DC29BF6F-7E0D-4D49-9C27-84ACA452B1DD}">
      <dsp:nvSpPr>
        <dsp:cNvPr id="0" name=""/>
        <dsp:cNvSpPr/>
      </dsp:nvSpPr>
      <dsp:spPr>
        <a:xfrm>
          <a:off x="0" y="2535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Разработка надежного, отказоустойчивого и безопасного ВПО</a:t>
          </a:r>
        </a:p>
      </dsp:txBody>
      <dsp:txXfrm>
        <a:off x="48547" y="2584476"/>
        <a:ext cx="5506116" cy="897406"/>
      </dsp:txXfrm>
    </dsp:sp>
    <dsp:sp modelId="{593FA5C7-6EBC-4646-BC48-90462CB96F25}">
      <dsp:nvSpPr>
        <dsp:cNvPr id="0" name=""/>
        <dsp:cNvSpPr/>
      </dsp:nvSpPr>
      <dsp:spPr>
        <a:xfrm>
          <a:off x="0" y="3602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Затруднения при проведения отладочных процессов на устройстве</a:t>
          </a:r>
        </a:p>
      </dsp:txBody>
      <dsp:txXfrm>
        <a:off x="48547" y="3650976"/>
        <a:ext cx="5506116" cy="8974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B4915D-FBB9-C34F-896A-85F3E7E8FB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a:extLst>
              <a:ext uri="{FF2B5EF4-FFF2-40B4-BE49-F238E27FC236}">
                <a16:creationId xmlns:a16="http://schemas.microsoft.com/office/drawing/2014/main" id="{C9F0947B-6219-8648-B898-CB8D601F79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70F716-410A-A54A-8F98-B0E52D6A559C}" type="datetimeFigureOut">
              <a:rPr lang="en-RU" smtClean="0"/>
              <a:t>05/18/2024</a:t>
            </a:fld>
            <a:endParaRPr lang="en-RU"/>
          </a:p>
        </p:txBody>
      </p:sp>
      <p:sp>
        <p:nvSpPr>
          <p:cNvPr id="4" name="Footer Placeholder 3">
            <a:extLst>
              <a:ext uri="{FF2B5EF4-FFF2-40B4-BE49-F238E27FC236}">
                <a16:creationId xmlns:a16="http://schemas.microsoft.com/office/drawing/2014/main" id="{4A70DA14-315A-E241-9443-CF16C3507B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5" name="Slide Number Placeholder 4">
            <a:extLst>
              <a:ext uri="{FF2B5EF4-FFF2-40B4-BE49-F238E27FC236}">
                <a16:creationId xmlns:a16="http://schemas.microsoft.com/office/drawing/2014/main" id="{E4A027F8-465E-3844-B109-5A0A2ACF65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FC2E3C-935E-464B-A11B-CA5EFFF394FC}" type="slidenum">
              <a:rPr lang="en-RU" smtClean="0"/>
              <a:t>‹#›</a:t>
            </a:fld>
            <a:endParaRPr lang="en-RU"/>
          </a:p>
        </p:txBody>
      </p:sp>
    </p:spTree>
    <p:extLst>
      <p:ext uri="{BB962C8B-B14F-4D97-AF65-F5344CB8AC3E}">
        <p14:creationId xmlns:p14="http://schemas.microsoft.com/office/powerpoint/2010/main" val="7340272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44C1D-7E01-1847-9C7D-D045223BB03C}" type="datetimeFigureOut">
              <a:rPr lang="en-RU" smtClean="0"/>
              <a:t>05/18/2024</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A287C-F450-484E-9FD5-FC6D729DAEC8}" type="slidenum">
              <a:rPr lang="en-RU" smtClean="0"/>
              <a:t>‹#›</a:t>
            </a:fld>
            <a:endParaRPr lang="en-RU"/>
          </a:p>
        </p:txBody>
      </p:sp>
    </p:spTree>
    <p:extLst>
      <p:ext uri="{BB962C8B-B14F-4D97-AF65-F5344CB8AC3E}">
        <p14:creationId xmlns:p14="http://schemas.microsoft.com/office/powerpoint/2010/main" val="9300340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Здравствуйте уважаемые члены комиссии, я студент группы ИУ4-41М Кутаев Кирилл</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Представляю вашему вниманию выпускную квалификационную работу магистра на тему: «Разработка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современных средств и методов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a:t>
            </a:fld>
            <a:endParaRPr lang="en-RU"/>
          </a:p>
        </p:txBody>
      </p:sp>
    </p:spTree>
    <p:extLst>
      <p:ext uri="{BB962C8B-B14F-4D97-AF65-F5344CB8AC3E}">
        <p14:creationId xmlns:p14="http://schemas.microsoft.com/office/powerpoint/2010/main" val="3968271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Также для гибкой конфигурации программного комплекса был разработан четырехуровневый иерархический дескриптор в нотации JSON.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10</a:t>
            </a:fld>
            <a:endParaRPr lang="en-RU"/>
          </a:p>
        </p:txBody>
      </p:sp>
    </p:spTree>
    <p:extLst>
      <p:ext uri="{BB962C8B-B14F-4D97-AF65-F5344CB8AC3E}">
        <p14:creationId xmlns:p14="http://schemas.microsoft.com/office/powerpoint/2010/main" val="3537015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исследования быстродействия были выбраны 3 алгоритма, на которых будут проводиться измерения. Они содержат операции, которые процессор в основном выполняет во время своей работы.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11</a:t>
            </a:fld>
            <a:endParaRPr lang="en-RU"/>
          </a:p>
        </p:txBody>
      </p:sp>
    </p:spTree>
    <p:extLst>
      <p:ext uri="{BB962C8B-B14F-4D97-AF65-F5344CB8AC3E}">
        <p14:creationId xmlns:p14="http://schemas.microsoft.com/office/powerpoint/2010/main" val="1658855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С помощью разработанного программного комплекса было проведено исследование быстродействия средств проектирования ПО. По результатам которого для разработки эмулятора ядра MIPS выбрано средство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показавшее высокое быстродействие.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12</a:t>
            </a:fld>
            <a:endParaRPr lang="en-RU"/>
          </a:p>
        </p:txBody>
      </p:sp>
    </p:spTree>
    <p:extLst>
      <p:ext uri="{BB962C8B-B14F-4D97-AF65-F5344CB8AC3E}">
        <p14:creationId xmlns:p14="http://schemas.microsoft.com/office/powerpoint/2010/main" val="2973964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разработки эмулятора ядра MIPS была спроектирована его архитектура, представленная на слайде. Также представлен алгоритм основного цикла эмулятора.</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13</a:t>
            </a:fld>
            <a:endParaRPr lang="en-RU"/>
          </a:p>
        </p:txBody>
      </p:sp>
    </p:spTree>
    <p:extLst>
      <p:ext uri="{BB962C8B-B14F-4D97-AF65-F5344CB8AC3E}">
        <p14:creationId xmlns:p14="http://schemas.microsoft.com/office/powerpoint/2010/main" val="6640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результате был разработан прототип эмулятора ядра MIPS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Он поддерживает архитектуру набора команд MIPS32, в нем реализовано 54 нативные и 74 псевдо-инструкции.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14</a:t>
            </a:fld>
            <a:endParaRPr lang="en-RU"/>
          </a:p>
        </p:txBody>
      </p:sp>
    </p:spTree>
    <p:extLst>
      <p:ext uri="{BB962C8B-B14F-4D97-AF65-F5344CB8AC3E}">
        <p14:creationId xmlns:p14="http://schemas.microsoft.com/office/powerpoint/2010/main" val="403740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На данном слайде представлен пример эмуляции алгоритма поиска простых чисел. Слева исходный код на Си, посередине результат его компиляции в ассемблерные инструкции, справа листинг запуска данного ПО в разработанном эмуляторе.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15</a:t>
            </a:fld>
            <a:endParaRPr lang="en-RU"/>
          </a:p>
        </p:txBody>
      </p:sp>
    </p:spTree>
    <p:extLst>
      <p:ext uri="{BB962C8B-B14F-4D97-AF65-F5344CB8AC3E}">
        <p14:creationId xmlns:p14="http://schemas.microsoft.com/office/powerpoint/2010/main" val="2846761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Здесь представлено сравнение декодирования инструкции в нескольких эмуляторах. Показано, что набирающие популярность средства проектирования ПО позволяют уменьшить количество строк кода, необходимых для описание программной реализации, таким образом снижая трудозатраты.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16</a:t>
            </a:fld>
            <a:endParaRPr lang="en-RU"/>
          </a:p>
        </p:txBody>
      </p:sp>
    </p:spTree>
    <p:extLst>
      <p:ext uri="{BB962C8B-B14F-4D97-AF65-F5344CB8AC3E}">
        <p14:creationId xmlns:p14="http://schemas.microsoft.com/office/powerpoint/2010/main" val="3772626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Далее были проведены испытания быстродействия эмуляторов. Разработанный эмулятор показал высокие результаты быстродействия. Использование набирающего популярность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высокого быстродействия эмуляции по сравнению с аналогами.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17</a:t>
            </a:fld>
            <a:endParaRPr lang="en-RU"/>
          </a:p>
        </p:txBody>
      </p:sp>
    </p:spTree>
    <p:extLst>
      <p:ext uri="{BB962C8B-B14F-4D97-AF65-F5344CB8AC3E}">
        <p14:creationId xmlns:p14="http://schemas.microsoft.com/office/powerpoint/2010/main" val="3775295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проведен подсчет трудозатрат. Разработанный эмулятор показал низкие результаты оценки человеко-месяцев. Таким образом, использование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уменьшения трудозатрат, необходимых для реализации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18</a:t>
            </a:fld>
            <a:endParaRPr lang="en-RU"/>
          </a:p>
        </p:txBody>
      </p:sp>
    </p:spTree>
    <p:extLst>
      <p:ext uri="{BB962C8B-B14F-4D97-AF65-F5344CB8AC3E}">
        <p14:creationId xmlns:p14="http://schemas.microsoft.com/office/powerpoint/2010/main" val="2217845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ru-RU" dirty="0"/>
                  <a:t>Результаты работы:</a:t>
                </a: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Разработана методика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Реализована методика исследования быстродействия в виде программного комплекса. Проведено исследование быстродействия средств проектирования ПО, по результатам которого выбрано средство для реализации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Спроектирована архитектура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Реализован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средства проектирования ПО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Проведено исследование быстродействия эмуляторов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Kopycat</a:t>
                </a:r>
                <a:r>
                  <a:rPr lang="ru-RU" sz="1800" dirty="0">
                    <a:effectLst/>
                    <a:latin typeface="Calibri" panose="020F0502020204030204" pitchFamily="34" charset="0"/>
                    <a:ea typeface="Calibri" panose="020F0502020204030204" pitchFamily="34" charset="0"/>
                    <a:cs typeface="Times New Roman" panose="02020603050405020304" pitchFamily="18" charset="0"/>
                  </a:rPr>
                  <a:t>,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позволяет увеличить скорость выполнения инструкций в </a:t>
                </a:r>
                <a14:m>
                  <m:oMath xmlns:m="http://schemas.openxmlformats.org/officeDocument/2006/math">
                    <m:r>
                      <a:rPr lang="ru-RU" sz="1800" i="1">
                        <a:effectLst/>
                        <a:latin typeface="Cambria Math" panose="02040503050406030204" pitchFamily="18" charset="0"/>
                        <a:ea typeface="Calibri" panose="020F0502020204030204" pitchFamily="34" charset="0"/>
                        <a:cs typeface="Calibri" panose="020F0502020204030204" pitchFamily="34" charset="0"/>
                      </a:rPr>
                      <m:t>≈5</m:t>
                    </m:r>
                  </m:oMath>
                </a14:m>
                <a:r>
                  <a:rPr lang="ru-RU" sz="1800" dirty="0">
                    <a:effectLst/>
                    <a:latin typeface="Calibri" panose="020F0502020204030204" pitchFamily="34" charset="0"/>
                    <a:ea typeface="Calibri" panose="020F0502020204030204" pitchFamily="34" charset="0"/>
                    <a:cs typeface="Times New Roman" panose="02020603050405020304" pitchFamily="18" charset="0"/>
                  </a:rPr>
                  <a:t> раз. Проведена оценка трудозатрат на реализацию эмуляторов, по результатам которой установлено,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Qemu</a:t>
                </a:r>
                <a:r>
                  <a:rPr lang="ru-RU" sz="1800" dirty="0">
                    <a:effectLst/>
                    <a:latin typeface="Calibri" panose="020F0502020204030204" pitchFamily="34" charset="0"/>
                    <a:ea typeface="Calibri" panose="020F0502020204030204" pitchFamily="34" charset="0"/>
                    <a:cs typeface="Times New Roman" panose="02020603050405020304" pitchFamily="18" charset="0"/>
                  </a:rPr>
                  <a:t>, оценка трудозатрат на реализацию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меньше на 40%.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mc:Choice>
        <mc:Fallback xmlns="">
          <p:sp>
            <p:nvSpPr>
              <p:cNvPr id="3" name="Notes Placeholder 2"/>
              <p:cNvSpPr>
                <a:spLocks noGrp="1"/>
              </p:cNvSpPr>
              <p:nvPr>
                <p:ph type="body" idx="1"/>
              </p:nvPr>
            </p:nvSpPr>
            <p:spPr/>
            <p:txBody>
              <a:bodyPr/>
              <a:lstStyle/>
              <a:p>
                <a:r>
                  <a:rPr lang="ru-RU" dirty="0"/>
                  <a:t>Результаты работы:</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Разработана методика исследования быстродействия современных средств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Реализована методика исследования быстродействия современных средств проектирования ПО в виде программного комплекса. Проведено исследование быстродействия современных средств проектирования ПО. Для реализации эмулятора ядра MIPS выбрано средство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Спроектирована архитектура эмулятора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Реализован эмулятор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a:t>
                </a:r>
                <a:r>
                  <a:rPr lang="en-US" sz="1200" dirty="0">
                    <a:ea typeface="Helvetica Neue" panose="02000503000000020004" pitchFamily="2" charset="0"/>
                    <a:cs typeface="Helvetica Neue" panose="02000503000000020004" pitchFamily="2" charset="0"/>
                  </a:rPr>
                  <a:t>Rush</a:t>
                </a:r>
                <a:r>
                  <a:rPr lang="ru-RU" sz="1200" dirty="0">
                    <a:ea typeface="Helvetica Neue" panose="02000503000000020004" pitchFamily="2" charset="0"/>
                    <a:cs typeface="Helvetica Neue" panose="02000503000000020004" pitchFamily="2" charset="0"/>
                  </a:rPr>
                  <a:t> с использованием средства проектирования ПО </a:t>
                </a:r>
                <a:r>
                  <a:rPr lang="en-US" sz="1200" dirty="0">
                    <a:ea typeface="Helvetica Neue" panose="02000503000000020004" pitchFamily="2" charset="0"/>
                    <a:cs typeface="Helvetica Neue" panose="02000503000000020004" pitchFamily="2" charset="0"/>
                  </a:rPr>
                  <a:t>Rust</a:t>
                </a:r>
                <a:r>
                  <a:rPr lang="ru-RU" sz="1200" dirty="0">
                    <a:ea typeface="Helvetica Neue" panose="02000503000000020004" pitchFamily="2" charset="0"/>
                    <a:cs typeface="Helvetica Neue" panose="02000503000000020004" pitchFamily="2" charset="0"/>
                  </a:rPr>
                  <a:t>, поддерживающий архитектуру набора команд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Проведено испытание быстродействия эмуляторов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Показано, что по сравнению с </a:t>
                </a:r>
                <a:r>
                  <a:rPr lang="en-US" sz="1200" dirty="0" err="1">
                    <a:ea typeface="Helvetica Neue" panose="02000503000000020004" pitchFamily="2" charset="0"/>
                    <a:cs typeface="Helvetica Neue" panose="02000503000000020004" pitchFamily="2" charset="0"/>
                  </a:rPr>
                  <a:t>Kopycat</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эмулятор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позволяет увеличить скорость выполнения инструкций в </a:t>
                </a:r>
                <a:r>
                  <a:rPr lang="ru-RU" sz="1200" i="0">
                    <a:latin typeface="Cambria Math" panose="02040503050406030204" pitchFamily="18" charset="0"/>
                    <a:ea typeface="Cambria Math" panose="02040503050406030204" pitchFamily="18" charset="0"/>
                    <a:cs typeface="Helvetica Neue" panose="02000503000000020004" pitchFamily="2" charset="0"/>
                  </a:rPr>
                  <a:t>≈</a:t>
                </a:r>
                <a:r>
                  <a:rPr lang="en-US" sz="1200" b="0" i="0">
                    <a:latin typeface="Cambria Math" panose="02040503050406030204" pitchFamily="18" charset="0"/>
                    <a:ea typeface="Cambria Math" panose="02040503050406030204" pitchFamily="18" charset="0"/>
                    <a:cs typeface="Helvetica Neue" panose="02000503000000020004" pitchFamily="2" charset="0"/>
                  </a:rPr>
                  <a:t>5</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раз</a:t>
                </a:r>
                <a:r>
                  <a:rPr lang="en-US" sz="1200" dirty="0">
                    <a:ea typeface="Helvetica Neue" panose="02000503000000020004" pitchFamily="2" charset="0"/>
                    <a:cs typeface="Helvetica Neue" panose="02000503000000020004" pitchFamily="2" charset="0"/>
                  </a:rPr>
                  <a:t>.</a:t>
                </a:r>
                <a:r>
                  <a:rPr lang="ru-RU" sz="12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Проведена оценка трудозатрат на их реализацию, по результатам которой установлено, что по сравнению с </a:t>
                </a:r>
                <a:r>
                  <a:rPr lang="en-US" sz="1200" dirty="0" err="1">
                    <a:ea typeface="Helvetica Neue" panose="02000503000000020004" pitchFamily="2" charset="0"/>
                    <a:cs typeface="Helvetica Neue" panose="02000503000000020004" pitchFamily="2" charset="0"/>
                  </a:rPr>
                  <a:t>Qemu</a:t>
                </a:r>
                <a:r>
                  <a:rPr lang="ru-RU" sz="1200" dirty="0">
                    <a:ea typeface="Helvetica Neue" panose="02000503000000020004" pitchFamily="2" charset="0"/>
                    <a:cs typeface="Helvetica Neue" panose="02000503000000020004" pitchFamily="2" charset="0"/>
                  </a:rPr>
                  <a:t>, оценка трудозатрат на реализацию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меньше на 40%.</a:t>
                </a:r>
              </a:p>
              <a:p>
                <a:endParaRPr lang="ru-RU" sz="1200" dirty="0"/>
              </a:p>
              <a:p>
                <a:endParaRPr lang="ru-RU" dirty="0"/>
              </a:p>
            </p:txBody>
          </p:sp>
        </mc:Fallback>
      </mc:AlternateContent>
      <p:sp>
        <p:nvSpPr>
          <p:cNvPr id="4" name="Slide Number Placeholder 3"/>
          <p:cNvSpPr>
            <a:spLocks noGrp="1"/>
          </p:cNvSpPr>
          <p:nvPr>
            <p:ph type="sldNum" sz="quarter" idx="5"/>
          </p:nvPr>
        </p:nvSpPr>
        <p:spPr/>
        <p:txBody>
          <a:bodyPr/>
          <a:lstStyle/>
          <a:p>
            <a:fld id="{80EA287C-F450-484E-9FD5-FC6D729DAEC8}" type="slidenum">
              <a:rPr lang="en-RU" smtClean="0"/>
              <a:t>19</a:t>
            </a:fld>
            <a:endParaRPr lang="en-RU"/>
          </a:p>
        </p:txBody>
      </p:sp>
    </p:spTree>
    <p:extLst>
      <p:ext uri="{BB962C8B-B14F-4D97-AF65-F5344CB8AC3E}">
        <p14:creationId xmlns:p14="http://schemas.microsoft.com/office/powerpoint/2010/main" val="114387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latin typeface="Helvetica Neue" panose="02000503000000020004" pitchFamily="2" charset="0"/>
                <a:ea typeface="Helvetica Neue" panose="02000503000000020004" pitchFamily="2" charset="0"/>
                <a:cs typeface="Helvetica Neue" panose="02000503000000020004" pitchFamily="2" charset="0"/>
              </a:rPr>
              <a:t>Цель работы заключается </a:t>
            </a:r>
            <a:r>
              <a:rPr lang="ru-RU" sz="1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в и</a:t>
            </a:r>
            <a:r>
              <a:rPr lang="ru-RU" sz="1200" dirty="0">
                <a:solidFill>
                  <a:srgbClr val="000000"/>
                </a:solidFill>
              </a:rPr>
              <a:t>сследовании современных средств и методов проектирования ПО, а также их применении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i="0" u="none" strike="noStrike" dirty="0">
              <a:solidFill>
                <a:srgbClr val="000000"/>
              </a:solidFill>
              <a:effectLst/>
            </a:endParaRPr>
          </a:p>
          <a:p>
            <a:endParaRPr lang="ru-RU"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a:t>
            </a:fld>
            <a:endParaRPr lang="en-RU"/>
          </a:p>
        </p:txBody>
      </p:sp>
    </p:spTree>
    <p:extLst>
      <p:ext uri="{BB962C8B-B14F-4D97-AF65-F5344CB8AC3E}">
        <p14:creationId xmlns:p14="http://schemas.microsoft.com/office/powerpoint/2010/main" val="1284504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За время обучения были выпущены публикации</a:t>
            </a:r>
            <a:r>
              <a:rPr lang="ru-RU" sz="1200" kern="1200">
                <a:solidFill>
                  <a:schemeClr val="tx1"/>
                </a:solidFill>
                <a:effectLst/>
                <a:latin typeface="+mn-lt"/>
                <a:ea typeface="+mn-ea"/>
                <a:cs typeface="+mn-cs"/>
              </a:rPr>
              <a:t>. И </a:t>
            </a:r>
            <a:r>
              <a:rPr lang="ru-RU" sz="1200" kern="1200" dirty="0">
                <a:solidFill>
                  <a:schemeClr val="tx1"/>
                </a:solidFill>
                <a:effectLst/>
                <a:latin typeface="+mn-lt"/>
                <a:ea typeface="+mn-ea"/>
                <a:cs typeface="+mn-cs"/>
              </a:rPr>
              <a:t>них несколько непосредственно по результатам проведенной работы.</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20</a:t>
            </a:fld>
            <a:endParaRPr lang="en-RU"/>
          </a:p>
        </p:txBody>
      </p:sp>
    </p:spTree>
    <p:extLst>
      <p:ext uri="{BB962C8B-B14F-4D97-AF65-F5344CB8AC3E}">
        <p14:creationId xmlns:p14="http://schemas.microsoft.com/office/powerpoint/2010/main" val="434573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Благодарю за внимание. Доклад окончен, готов ответить на ваши вопросы.</a:t>
            </a:r>
          </a:p>
          <a:p>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21</a:t>
            </a:fld>
            <a:endParaRPr lang="en-RU"/>
          </a:p>
        </p:txBody>
      </p:sp>
    </p:spTree>
    <p:extLst>
      <p:ext uri="{BB962C8B-B14F-4D97-AF65-F5344CB8AC3E}">
        <p14:creationId xmlns:p14="http://schemas.microsoft.com/office/powerpoint/2010/main" val="2792270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23</a:t>
            </a:fld>
            <a:endParaRPr lang="en-RU"/>
          </a:p>
        </p:txBody>
      </p:sp>
    </p:spTree>
    <p:extLst>
      <p:ext uri="{BB962C8B-B14F-4D97-AF65-F5344CB8AC3E}">
        <p14:creationId xmlns:p14="http://schemas.microsoft.com/office/powerpoint/2010/main" val="9713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28</a:t>
            </a:fld>
            <a:endParaRPr lang="en-RU"/>
          </a:p>
        </p:txBody>
      </p:sp>
    </p:spTree>
    <p:extLst>
      <p:ext uri="{BB962C8B-B14F-4D97-AF65-F5344CB8AC3E}">
        <p14:creationId xmlns:p14="http://schemas.microsoft.com/office/powerpoint/2010/main" val="711710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29</a:t>
            </a:fld>
            <a:endParaRPr lang="en-RU"/>
          </a:p>
        </p:txBody>
      </p:sp>
    </p:spTree>
    <p:extLst>
      <p:ext uri="{BB962C8B-B14F-4D97-AF65-F5344CB8AC3E}">
        <p14:creationId xmlns:p14="http://schemas.microsoft.com/office/powerpoint/2010/main" val="3914010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30</a:t>
            </a:fld>
            <a:endParaRPr lang="en-RU"/>
          </a:p>
        </p:txBody>
      </p:sp>
    </p:spTree>
    <p:extLst>
      <p:ext uri="{BB962C8B-B14F-4D97-AF65-F5344CB8AC3E}">
        <p14:creationId xmlns:p14="http://schemas.microsoft.com/office/powerpoint/2010/main" val="3993884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Увеличение интеграции встраиваемых систем в различные сферы привело к взрывному росту количества устройств. В процессе их разработки требуется проводить отладку и анализ ВПО, что является важным критерием для разработки надежного и безопасного ВПО. Проводить их на разрабатываемом устройстве не всегда возможно по ряду причин.</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3</a:t>
            </a:fld>
            <a:endParaRPr lang="en-RU"/>
          </a:p>
        </p:txBody>
      </p:sp>
    </p:spTree>
    <p:extLst>
      <p:ext uri="{BB962C8B-B14F-4D97-AF65-F5344CB8AC3E}">
        <p14:creationId xmlns:p14="http://schemas.microsoft.com/office/powerpoint/2010/main" val="163547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Одним из способов решения данной проблемы является использование эмулятора. Был проведен обзор и анализ решений по эмуляции. Выявлено, что применяемые в существующих решениях средства проектирования ПО не позволяют добиться высокого быстродействия эмуляции и низких трудозатрат на реализацию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4</a:t>
            </a:fld>
            <a:endParaRPr lang="en-RU"/>
          </a:p>
        </p:txBody>
      </p:sp>
    </p:spTree>
    <p:extLst>
      <p:ext uri="{BB962C8B-B14F-4D97-AF65-F5344CB8AC3E}">
        <p14:creationId xmlns:p14="http://schemas.microsoft.com/office/powerpoint/2010/main" val="824258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был проведен обзор и анализ средств проектирования ПО. Для устранения недостатков существующих эмуляторов предлагается рассмотреть использование набирающих популярность средств разработки ПО, таких как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Cython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5</a:t>
            </a:fld>
            <a:endParaRPr lang="en-RU"/>
          </a:p>
        </p:txBody>
      </p:sp>
    </p:spTree>
    <p:extLst>
      <p:ext uri="{BB962C8B-B14F-4D97-AF65-F5344CB8AC3E}">
        <p14:creationId xmlns:p14="http://schemas.microsoft.com/office/powerpoint/2010/main" val="852594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оценки трудоемкости применения средств проектирования ПО использовалось количество строк исходного кода (KSLOC) функциональной точки по методу COCOMO II. Для снижения трудозатрат на разработку предлагается использовать набирающие популярность средства проектирования ПО с наименьшими значениями KSLOC функциональной точки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6</a:t>
            </a:fld>
            <a:endParaRPr lang="en-RU"/>
          </a:p>
        </p:txBody>
      </p:sp>
    </p:spTree>
    <p:extLst>
      <p:ext uri="{BB962C8B-B14F-4D97-AF65-F5344CB8AC3E}">
        <p14:creationId xmlns:p14="http://schemas.microsoft.com/office/powerpoint/2010/main" val="4018452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altLang="ru-RU" sz="1200" dirty="0">
                <a:latin typeface="Arial" panose="020B0604020202020204" pitchFamily="34" charset="0"/>
              </a:rPr>
              <a:t>Для достижения цели в работе сформулированы следующие задачи:</a:t>
            </a: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методики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Реализация методики исследования быстродействия в виде программного комплекса. Проведение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архитектуры эмулятора ядра MIPS. Реализация эмулятора с использованием выбранных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Проведение исследования быстродействия эмуляторов ядра MIPS для подтверждения эффективности разработанного решения. Проведение расчета и сравнение значений KSLOC эмуляторов для оценки трудозатрат.</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altLang="ru-RU" sz="1200" dirty="0">
              <a:latin typeface="Arial" panose="020B0604020202020204" pitchFamily="34" charset="0"/>
            </a:endParaRPr>
          </a:p>
          <a:p>
            <a:pPr marL="0" marR="0" algn="just">
              <a:spcBef>
                <a:spcPts val="0"/>
              </a:spcBef>
              <a:spcAft>
                <a:spcPts val="800"/>
              </a:spcAft>
            </a:pPr>
            <a:endParaRPr lang="ru-RU" altLang="ru-RU" sz="1200" dirty="0">
              <a:latin typeface="Arial" panose="020B0604020202020204" pitchFamily="34"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7</a:t>
            </a:fld>
            <a:endParaRPr lang="en-RU"/>
          </a:p>
        </p:txBody>
      </p:sp>
    </p:spTree>
    <p:extLst>
      <p:ext uri="{BB962C8B-B14F-4D97-AF65-F5344CB8AC3E}">
        <p14:creationId xmlns:p14="http://schemas.microsoft.com/office/powerpoint/2010/main" val="2602796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процессе анализа существующих решений по измерению быстродействия средств проектирования ПО было выявлено отсутствие решения, поддерживающее все требуемые для проведения измерений возможности снижения воздействия окружения и погрешностей</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8</a:t>
            </a:fld>
            <a:endParaRPr lang="en-RU"/>
          </a:p>
        </p:txBody>
      </p:sp>
    </p:spTree>
    <p:extLst>
      <p:ext uri="{BB962C8B-B14F-4D97-AF65-F5344CB8AC3E}">
        <p14:creationId xmlns:p14="http://schemas.microsoft.com/office/powerpoint/2010/main" val="2583960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Таким образом, была разработана методика исследования быстродействия современных средств проектирования ПО, алгоритм которой представлен на слайде.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9</a:t>
            </a:fld>
            <a:endParaRPr lang="en-RU"/>
          </a:p>
        </p:txBody>
      </p:sp>
    </p:spTree>
    <p:extLst>
      <p:ext uri="{BB962C8B-B14F-4D97-AF65-F5344CB8AC3E}">
        <p14:creationId xmlns:p14="http://schemas.microsoft.com/office/powerpoint/2010/main" val="223310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59A24A-6DB1-4EAB-B024-9D7864B8D9E2}"/>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0F4B68F-898A-4F88-8E11-6DE7557A9E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0BBE2642-7E6B-43AC-9974-F4957F6AE253}"/>
              </a:ext>
            </a:extLst>
          </p:cNvPr>
          <p:cNvSpPr>
            <a:spLocks noGrp="1"/>
          </p:cNvSpPr>
          <p:nvPr>
            <p:ph type="dt" sz="half" idx="10"/>
          </p:nvPr>
        </p:nvSpPr>
        <p:spPr/>
        <p:txBody>
          <a:bodyPr/>
          <a:lstStyle/>
          <a:p>
            <a:fld id="{45B49B8D-C717-FB40-8C4E-BD086F389FF5}" type="datetime1">
              <a:rPr lang="ru-RU" smtClean="0"/>
              <a:t>18.05.2024</a:t>
            </a:fld>
            <a:endParaRPr lang="ru-RU"/>
          </a:p>
        </p:txBody>
      </p:sp>
      <p:sp>
        <p:nvSpPr>
          <p:cNvPr id="5" name="Нижний колонтитул 4">
            <a:extLst>
              <a:ext uri="{FF2B5EF4-FFF2-40B4-BE49-F238E27FC236}">
                <a16:creationId xmlns:a16="http://schemas.microsoft.com/office/drawing/2014/main" id="{65D35859-9A95-4169-8FE1-C9220F3F0A7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BB746B4-FE27-4E85-B5B8-6F0188181AF1}"/>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963024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A1DE84-3F62-4784-A51F-31F38405DFA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49F912EA-0093-4229-96DA-4A155548CAD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9CD10D-773D-44C0-BEA2-DD0DFDE82B29}"/>
              </a:ext>
            </a:extLst>
          </p:cNvPr>
          <p:cNvSpPr>
            <a:spLocks noGrp="1"/>
          </p:cNvSpPr>
          <p:nvPr>
            <p:ph type="dt" sz="half" idx="10"/>
          </p:nvPr>
        </p:nvSpPr>
        <p:spPr/>
        <p:txBody>
          <a:bodyPr/>
          <a:lstStyle/>
          <a:p>
            <a:fld id="{2887790D-FFAC-5F44-A8C4-EC2E2164A3DC}" type="datetime1">
              <a:rPr lang="ru-RU" smtClean="0"/>
              <a:t>18.05.2024</a:t>
            </a:fld>
            <a:endParaRPr lang="ru-RU"/>
          </a:p>
        </p:txBody>
      </p:sp>
      <p:sp>
        <p:nvSpPr>
          <p:cNvPr id="5" name="Нижний колонтитул 4">
            <a:extLst>
              <a:ext uri="{FF2B5EF4-FFF2-40B4-BE49-F238E27FC236}">
                <a16:creationId xmlns:a16="http://schemas.microsoft.com/office/drawing/2014/main" id="{FA291A88-E29A-45BB-BF0A-7494A75EC16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E9B0B5D-2A73-4649-B9AF-6835420FFEA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89043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42848D7-7859-4B5C-9B60-87363DEA8B2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5AD7F08-0A0F-40FC-9331-2B2ED298636B}"/>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E9FE6EE-9DDD-4386-A4F4-20D22F635541}"/>
              </a:ext>
            </a:extLst>
          </p:cNvPr>
          <p:cNvSpPr>
            <a:spLocks noGrp="1"/>
          </p:cNvSpPr>
          <p:nvPr>
            <p:ph type="dt" sz="half" idx="10"/>
          </p:nvPr>
        </p:nvSpPr>
        <p:spPr/>
        <p:txBody>
          <a:bodyPr/>
          <a:lstStyle/>
          <a:p>
            <a:fld id="{E9A341A0-40B2-AC45-B64F-340B7C88EF7C}" type="datetime1">
              <a:rPr lang="ru-RU" smtClean="0"/>
              <a:t>18.05.2024</a:t>
            </a:fld>
            <a:endParaRPr lang="ru-RU"/>
          </a:p>
        </p:txBody>
      </p:sp>
      <p:sp>
        <p:nvSpPr>
          <p:cNvPr id="5" name="Нижний колонтитул 4">
            <a:extLst>
              <a:ext uri="{FF2B5EF4-FFF2-40B4-BE49-F238E27FC236}">
                <a16:creationId xmlns:a16="http://schemas.microsoft.com/office/drawing/2014/main" id="{8EDB2D81-B3F8-4FD9-82DF-28BABDF6BB7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A250654-D5F1-446C-A7FF-498489B36DD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9977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B9F0DA8-7E49-4E58-AA2E-E4E84B54A726}"/>
              </a:ext>
            </a:extLst>
          </p:cNvPr>
          <p:cNvSpPr>
            <a:spLocks noGrp="1"/>
          </p:cNvSpPr>
          <p:nvPr>
            <p:ph idx="1"/>
          </p:nvPr>
        </p:nvSpPr>
        <p:spPr>
          <a:xfrm>
            <a:off x="229969" y="1120707"/>
            <a:ext cx="11766382" cy="5132483"/>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a:extLst>
              <a:ext uri="{FF2B5EF4-FFF2-40B4-BE49-F238E27FC236}">
                <a16:creationId xmlns:a16="http://schemas.microsoft.com/office/drawing/2014/main" id="{D79ADAF8-DED8-4A89-8AB3-100BA72374D8}"/>
              </a:ext>
            </a:extLst>
          </p:cNvPr>
          <p:cNvSpPr>
            <a:spLocks noGrp="1"/>
          </p:cNvSpPr>
          <p:nvPr>
            <p:ph type="sldNum" sz="quarter" idx="12"/>
          </p:nvPr>
        </p:nvSpPr>
        <p:spPr/>
        <p:txBody>
          <a:bodyPr/>
          <a:lstStyle/>
          <a:p>
            <a:fld id="{018BF65D-6ED2-4CD5-9A43-7F793B06593C}" type="slidenum">
              <a:rPr lang="ru-RU" smtClean="0"/>
              <a:t>‹#›</a:t>
            </a:fld>
            <a:endParaRPr lang="ru-RU"/>
          </a:p>
        </p:txBody>
      </p:sp>
      <p:sp>
        <p:nvSpPr>
          <p:cNvPr id="7" name="Заголовок 1">
            <a:extLst>
              <a:ext uri="{FF2B5EF4-FFF2-40B4-BE49-F238E27FC236}">
                <a16:creationId xmlns:a16="http://schemas.microsoft.com/office/drawing/2014/main" id="{C76E3DC9-AA73-4B51-813B-7952AB9D0593}"/>
              </a:ext>
            </a:extLst>
          </p:cNvPr>
          <p:cNvSpPr txBox="1">
            <a:spLocks/>
          </p:cNvSpPr>
          <p:nvPr userDrawn="1"/>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b="1" dirty="0">
                <a:latin typeface="+mn-lt"/>
              </a:rPr>
              <a:t>	</a:t>
            </a:r>
          </a:p>
        </p:txBody>
      </p:sp>
      <p:pic>
        <p:nvPicPr>
          <p:cNvPr id="8" name="Picture 7">
            <a:extLst>
              <a:ext uri="{FF2B5EF4-FFF2-40B4-BE49-F238E27FC236}">
                <a16:creationId xmlns:a16="http://schemas.microsoft.com/office/drawing/2014/main" id="{EF931B90-4BE8-441E-AEDD-6F1E81F96F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13C240D8-0F78-4B64-8EAD-3440612123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2" name="Заголовок 1">
            <a:extLst>
              <a:ext uri="{FF2B5EF4-FFF2-40B4-BE49-F238E27FC236}">
                <a16:creationId xmlns:a16="http://schemas.microsoft.com/office/drawing/2014/main" id="{88BED0C7-FDE4-4B8D-92EC-0104AC0FE77E}"/>
              </a:ext>
            </a:extLst>
          </p:cNvPr>
          <p:cNvSpPr>
            <a:spLocks noGrp="1"/>
          </p:cNvSpPr>
          <p:nvPr>
            <p:ph type="title"/>
          </p:nvPr>
        </p:nvSpPr>
        <p:spPr>
          <a:xfrm>
            <a:off x="978672" y="0"/>
            <a:ext cx="10295278" cy="924397"/>
          </a:xfrm>
        </p:spPr>
        <p:txBody>
          <a:bodyPr/>
          <a:lstStyle>
            <a:lvl1pPr>
              <a:defRPr b="1">
                <a:latin typeface="+mn-lt"/>
              </a:defRPr>
            </a:lvl1pPr>
          </a:lstStyle>
          <a:p>
            <a:r>
              <a:rPr lang="ru-RU" dirty="0"/>
              <a:t>Образец заголовка</a:t>
            </a:r>
          </a:p>
        </p:txBody>
      </p:sp>
    </p:spTree>
    <p:extLst>
      <p:ext uri="{BB962C8B-B14F-4D97-AF65-F5344CB8AC3E}">
        <p14:creationId xmlns:p14="http://schemas.microsoft.com/office/powerpoint/2010/main" val="3287164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F325A0-6D32-48C4-A4FD-7610068B3D2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411FC07-B74F-40C7-91A5-9FBDB8B288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965BB230-92FE-4233-AA37-EBC35A9BE10C}"/>
              </a:ext>
            </a:extLst>
          </p:cNvPr>
          <p:cNvSpPr>
            <a:spLocks noGrp="1"/>
          </p:cNvSpPr>
          <p:nvPr>
            <p:ph type="dt" sz="half" idx="10"/>
          </p:nvPr>
        </p:nvSpPr>
        <p:spPr/>
        <p:txBody>
          <a:bodyPr/>
          <a:lstStyle/>
          <a:p>
            <a:fld id="{4342DB28-D253-F044-923D-BEB262C1D170}" type="datetime1">
              <a:rPr lang="ru-RU" smtClean="0"/>
              <a:t>18.05.2024</a:t>
            </a:fld>
            <a:endParaRPr lang="ru-RU"/>
          </a:p>
        </p:txBody>
      </p:sp>
      <p:sp>
        <p:nvSpPr>
          <p:cNvPr id="5" name="Нижний колонтитул 4">
            <a:extLst>
              <a:ext uri="{FF2B5EF4-FFF2-40B4-BE49-F238E27FC236}">
                <a16:creationId xmlns:a16="http://schemas.microsoft.com/office/drawing/2014/main" id="{7B938B24-2F35-4385-8AFD-27F44369F1F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5FE53CA-A40D-44DF-87C5-8132B499E1B4}"/>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282357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989615-E4DE-4441-9317-DF6566923C8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12A01E6-824B-4CE1-A601-2C78379A3AD8}"/>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A3867BFC-AC32-4868-A149-44A926F7707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88C6A31E-DDBE-4C6D-AE0D-E6667149749D}"/>
              </a:ext>
            </a:extLst>
          </p:cNvPr>
          <p:cNvSpPr>
            <a:spLocks noGrp="1"/>
          </p:cNvSpPr>
          <p:nvPr>
            <p:ph type="dt" sz="half" idx="10"/>
          </p:nvPr>
        </p:nvSpPr>
        <p:spPr/>
        <p:txBody>
          <a:bodyPr/>
          <a:lstStyle/>
          <a:p>
            <a:fld id="{26480C6B-99A3-C34E-BFB7-3DDCA6604EB2}" type="datetime1">
              <a:rPr lang="ru-RU" smtClean="0"/>
              <a:t>18.05.2024</a:t>
            </a:fld>
            <a:endParaRPr lang="ru-RU"/>
          </a:p>
        </p:txBody>
      </p:sp>
      <p:sp>
        <p:nvSpPr>
          <p:cNvPr id="6" name="Нижний колонтитул 5">
            <a:extLst>
              <a:ext uri="{FF2B5EF4-FFF2-40B4-BE49-F238E27FC236}">
                <a16:creationId xmlns:a16="http://schemas.microsoft.com/office/drawing/2014/main" id="{D03F0602-1301-4BC5-91C8-6E5EC9792C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31342D7-1023-4206-94FB-A672E0A2EA7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044218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B30D47-E92F-486D-BCC3-87806A76C23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60E1E7B-F585-48B3-A8CB-CE8B76A4B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D844A65D-F14D-46A7-98CB-275E0F0240E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C4D175E-E241-4647-986E-D21A46A99B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F5040E3-D123-4ADA-A6A4-A1AE40662BB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FA95BC7-AC53-462B-9FDF-E1333B0D233E}"/>
              </a:ext>
            </a:extLst>
          </p:cNvPr>
          <p:cNvSpPr>
            <a:spLocks noGrp="1"/>
          </p:cNvSpPr>
          <p:nvPr>
            <p:ph type="dt" sz="half" idx="10"/>
          </p:nvPr>
        </p:nvSpPr>
        <p:spPr/>
        <p:txBody>
          <a:bodyPr/>
          <a:lstStyle/>
          <a:p>
            <a:fld id="{E1C928CE-B4EE-8A4B-BED9-37AFD8E01F06}" type="datetime1">
              <a:rPr lang="ru-RU" smtClean="0"/>
              <a:t>18.05.2024</a:t>
            </a:fld>
            <a:endParaRPr lang="ru-RU"/>
          </a:p>
        </p:txBody>
      </p:sp>
      <p:sp>
        <p:nvSpPr>
          <p:cNvPr id="8" name="Нижний колонтитул 7">
            <a:extLst>
              <a:ext uri="{FF2B5EF4-FFF2-40B4-BE49-F238E27FC236}">
                <a16:creationId xmlns:a16="http://schemas.microsoft.com/office/drawing/2014/main" id="{AE4694F1-20EE-485F-95AB-B9AAE9512EAF}"/>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1307868-0A8E-4FD8-A912-163231A4DC68}"/>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44712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60C49D-0A28-4BC8-B76C-8B7B4D2CD6D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7A13E8C-3BB6-4F01-8A65-01586BA9DFB6}"/>
              </a:ext>
            </a:extLst>
          </p:cNvPr>
          <p:cNvSpPr>
            <a:spLocks noGrp="1"/>
          </p:cNvSpPr>
          <p:nvPr>
            <p:ph type="dt" sz="half" idx="10"/>
          </p:nvPr>
        </p:nvSpPr>
        <p:spPr/>
        <p:txBody>
          <a:bodyPr/>
          <a:lstStyle/>
          <a:p>
            <a:fld id="{EED985D0-C1B6-374F-A798-32E4D666EDAA}" type="datetime1">
              <a:rPr lang="ru-RU" smtClean="0"/>
              <a:t>18.05.2024</a:t>
            </a:fld>
            <a:endParaRPr lang="ru-RU"/>
          </a:p>
        </p:txBody>
      </p:sp>
      <p:sp>
        <p:nvSpPr>
          <p:cNvPr id="4" name="Нижний колонтитул 3">
            <a:extLst>
              <a:ext uri="{FF2B5EF4-FFF2-40B4-BE49-F238E27FC236}">
                <a16:creationId xmlns:a16="http://schemas.microsoft.com/office/drawing/2014/main" id="{338CBB26-72D4-4E10-9D38-4BB4BAF9488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F659874-AC18-4C25-A7A2-3D3EEF016CEA}"/>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92348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683DAEDE-A62F-44C6-A982-826D9D5CEBDA}"/>
              </a:ext>
            </a:extLst>
          </p:cNvPr>
          <p:cNvSpPr>
            <a:spLocks noGrp="1"/>
          </p:cNvSpPr>
          <p:nvPr>
            <p:ph type="dt" sz="half" idx="10"/>
          </p:nvPr>
        </p:nvSpPr>
        <p:spPr/>
        <p:txBody>
          <a:bodyPr/>
          <a:lstStyle/>
          <a:p>
            <a:fld id="{A5A6D0E3-9B84-0E47-A123-FDD2FAE97398}" type="datetime1">
              <a:rPr lang="ru-RU" smtClean="0"/>
              <a:t>18.05.2024</a:t>
            </a:fld>
            <a:endParaRPr lang="ru-RU"/>
          </a:p>
        </p:txBody>
      </p:sp>
      <p:sp>
        <p:nvSpPr>
          <p:cNvPr id="3" name="Нижний колонтитул 2">
            <a:extLst>
              <a:ext uri="{FF2B5EF4-FFF2-40B4-BE49-F238E27FC236}">
                <a16:creationId xmlns:a16="http://schemas.microsoft.com/office/drawing/2014/main" id="{20169CF8-5F1E-4960-A136-93F8F7BF429E}"/>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D732D088-ABC3-48C0-9580-055043A23A13}"/>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03356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96121C-3DD6-453F-889F-F945F62B669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6E769A5D-E5BE-46DD-AE80-3F091BA97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11E2C59-6948-4E56-9462-E6686B9077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D3A138B-5C70-4FC4-A5E5-83AF5F546CFD}"/>
              </a:ext>
            </a:extLst>
          </p:cNvPr>
          <p:cNvSpPr>
            <a:spLocks noGrp="1"/>
          </p:cNvSpPr>
          <p:nvPr>
            <p:ph type="dt" sz="half" idx="10"/>
          </p:nvPr>
        </p:nvSpPr>
        <p:spPr/>
        <p:txBody>
          <a:bodyPr/>
          <a:lstStyle/>
          <a:p>
            <a:fld id="{F34C5F5B-25AC-5141-A84C-002BC2E8628D}" type="datetime1">
              <a:rPr lang="ru-RU" smtClean="0"/>
              <a:t>18.05.2024</a:t>
            </a:fld>
            <a:endParaRPr lang="ru-RU"/>
          </a:p>
        </p:txBody>
      </p:sp>
      <p:sp>
        <p:nvSpPr>
          <p:cNvPr id="6" name="Нижний колонтитул 5">
            <a:extLst>
              <a:ext uri="{FF2B5EF4-FFF2-40B4-BE49-F238E27FC236}">
                <a16:creationId xmlns:a16="http://schemas.microsoft.com/office/drawing/2014/main" id="{44D69365-938F-46EB-B8E3-3614B2B8106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8B40247-A431-41FE-9371-59F73A2866AC}"/>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477043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1DD540-6A16-48DE-A7FF-B16977A0894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E134CA4-E47A-4D63-8B40-8E6CA8838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3CE3D8F9-BCF7-4D22-A8FA-38D615A8F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EC97C3F-A146-4639-9092-9E0BC06C37AE}"/>
              </a:ext>
            </a:extLst>
          </p:cNvPr>
          <p:cNvSpPr>
            <a:spLocks noGrp="1"/>
          </p:cNvSpPr>
          <p:nvPr>
            <p:ph type="dt" sz="half" idx="10"/>
          </p:nvPr>
        </p:nvSpPr>
        <p:spPr/>
        <p:txBody>
          <a:bodyPr/>
          <a:lstStyle/>
          <a:p>
            <a:fld id="{205038F4-3FD1-5249-8FE0-C3294BD30713}" type="datetime1">
              <a:rPr lang="ru-RU" smtClean="0"/>
              <a:t>18.05.2024</a:t>
            </a:fld>
            <a:endParaRPr lang="ru-RU"/>
          </a:p>
        </p:txBody>
      </p:sp>
      <p:sp>
        <p:nvSpPr>
          <p:cNvPr id="6" name="Нижний колонтитул 5">
            <a:extLst>
              <a:ext uri="{FF2B5EF4-FFF2-40B4-BE49-F238E27FC236}">
                <a16:creationId xmlns:a16="http://schemas.microsoft.com/office/drawing/2014/main" id="{BB35E2BF-298C-4CD1-A737-C50F1D2079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7135FC0-1EAD-4290-B729-A666C60DADD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041260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B572B5-4242-47FB-B5A2-2ABBEF06ED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3831E18-07D5-44D7-A895-0F675FE19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D5104FE-5283-4463-9DBE-EBFA20687A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87344-6D54-E647-B5A2-7AB5D3AFE719}" type="datetime1">
              <a:rPr lang="ru-RU" smtClean="0"/>
              <a:t>18.05.2024</a:t>
            </a:fld>
            <a:endParaRPr lang="ru-RU"/>
          </a:p>
        </p:txBody>
      </p:sp>
      <p:sp>
        <p:nvSpPr>
          <p:cNvPr id="5" name="Нижний колонтитул 4">
            <a:extLst>
              <a:ext uri="{FF2B5EF4-FFF2-40B4-BE49-F238E27FC236}">
                <a16:creationId xmlns:a16="http://schemas.microsoft.com/office/drawing/2014/main" id="{F1D5FC6E-873D-435B-8BCC-0E4F873EC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2251AE9-3CF2-4C72-A0D8-E576A1F1D1D4}"/>
              </a:ext>
            </a:extLst>
          </p:cNvPr>
          <p:cNvSpPr>
            <a:spLocks noGrp="1"/>
          </p:cNvSpPr>
          <p:nvPr>
            <p:ph type="sldNum" sz="quarter" idx="4"/>
          </p:nvPr>
        </p:nvSpPr>
        <p:spPr>
          <a:xfrm>
            <a:off x="9253151" y="6316877"/>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018BF65D-6ED2-4CD5-9A43-7F793B06593C}" type="slidenum">
              <a:rPr lang="ru-RU" smtClean="0"/>
              <a:pPr/>
              <a:t>‹#›</a:t>
            </a:fld>
            <a:endParaRPr lang="ru-RU" dirty="0"/>
          </a:p>
        </p:txBody>
      </p:sp>
    </p:spTree>
    <p:extLst>
      <p:ext uri="{BB962C8B-B14F-4D97-AF65-F5344CB8AC3E}">
        <p14:creationId xmlns:p14="http://schemas.microsoft.com/office/powerpoint/2010/main" val="1147146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40161A-A435-4558-A00D-853AAC55057B}"/>
              </a:ext>
            </a:extLst>
          </p:cNvPr>
          <p:cNvSpPr>
            <a:spLocks noGrp="1"/>
          </p:cNvSpPr>
          <p:nvPr>
            <p:ph type="ctrTitle"/>
          </p:nvPr>
        </p:nvSpPr>
        <p:spPr>
          <a:xfrm>
            <a:off x="940675" y="1208636"/>
            <a:ext cx="10310648" cy="2107822"/>
          </a:xfrm>
        </p:spPr>
        <p:txBody>
          <a:bodyPr>
            <a:noAutofit/>
          </a:bodyPr>
          <a:lstStyle/>
          <a:p>
            <a:r>
              <a:rPr lang="ru-RU" sz="3600" dirty="0">
                <a:latin typeface="+mn-lt"/>
              </a:rPr>
              <a:t>Выпускная квалификационная</a:t>
            </a:r>
            <a:br>
              <a:rPr lang="ru-RU" sz="3600" dirty="0">
                <a:latin typeface="+mn-lt"/>
              </a:rPr>
            </a:br>
            <a:r>
              <a:rPr lang="ru-RU" sz="3600" dirty="0">
                <a:latin typeface="+mn-lt"/>
              </a:rPr>
              <a:t>работа магистра</a:t>
            </a:r>
            <a:br>
              <a:rPr lang="en-US" sz="3600" b="1" dirty="0">
                <a:latin typeface="+mn-lt"/>
              </a:rPr>
            </a:br>
            <a:r>
              <a:rPr lang="ru-RU" sz="3600" b="1" dirty="0">
                <a:latin typeface="+mn-lt"/>
              </a:rPr>
              <a:t>«Разработка эмулятора ядра MIPS с использованием современных средств и методов проектирования ПО»</a:t>
            </a:r>
          </a:p>
        </p:txBody>
      </p:sp>
      <p:sp>
        <p:nvSpPr>
          <p:cNvPr id="3" name="Подзаголовок 2">
            <a:extLst>
              <a:ext uri="{FF2B5EF4-FFF2-40B4-BE49-F238E27FC236}">
                <a16:creationId xmlns:a16="http://schemas.microsoft.com/office/drawing/2014/main" id="{E88DFE39-B174-4EC9-A856-DA948DC77958}"/>
              </a:ext>
            </a:extLst>
          </p:cNvPr>
          <p:cNvSpPr>
            <a:spLocks noGrp="1"/>
          </p:cNvSpPr>
          <p:nvPr>
            <p:ph type="subTitle" idx="1"/>
          </p:nvPr>
        </p:nvSpPr>
        <p:spPr>
          <a:xfrm>
            <a:off x="57806" y="3729963"/>
            <a:ext cx="12076386" cy="2405576"/>
          </a:xfrm>
        </p:spPr>
        <p:txBody>
          <a:bodyPr>
            <a:normAutofit/>
          </a:bodyPr>
          <a:lstStyle/>
          <a:p>
            <a:r>
              <a:rPr lang="ru-RU" dirty="0"/>
              <a:t>Направление подготовки 11.04.03 </a:t>
            </a:r>
          </a:p>
          <a:p>
            <a:r>
              <a:rPr lang="ru-RU" dirty="0"/>
              <a:t>Проектирование и технология производства электронной аппаратуры</a:t>
            </a:r>
          </a:p>
          <a:p>
            <a:endParaRPr lang="ru-RU" dirty="0"/>
          </a:p>
          <a:p>
            <a:r>
              <a:rPr lang="ru-RU" dirty="0"/>
              <a:t>Выполнил</a:t>
            </a:r>
            <a:r>
              <a:rPr lang="en-US" dirty="0"/>
              <a:t>: </a:t>
            </a:r>
            <a:r>
              <a:rPr lang="ru-RU" dirty="0"/>
              <a:t>студент группы ИУ4-4</a:t>
            </a:r>
            <a:r>
              <a:rPr lang="en-US" dirty="0"/>
              <a:t>1</a:t>
            </a:r>
            <a:r>
              <a:rPr lang="ru-RU" dirty="0"/>
              <a:t>М Кутаев К.С.</a:t>
            </a:r>
          </a:p>
          <a:p>
            <a:r>
              <a:rPr lang="ru-RU" dirty="0"/>
              <a:t>Руководитель</a:t>
            </a:r>
            <a:r>
              <a:rPr lang="en-US" dirty="0"/>
              <a:t>:</a:t>
            </a:r>
            <a:r>
              <a:rPr lang="ru-RU" dirty="0"/>
              <a:t> к.т.н., доцент кафедры ИУ4 Гладких А.А.</a:t>
            </a:r>
          </a:p>
        </p:txBody>
      </p:sp>
      <p:pic>
        <p:nvPicPr>
          <p:cNvPr id="7" name="Picture 6">
            <a:extLst>
              <a:ext uri="{FF2B5EF4-FFF2-40B4-BE49-F238E27FC236}">
                <a16:creationId xmlns:a16="http://schemas.microsoft.com/office/drawing/2014/main" id="{4A1AF2FA-DCC2-A142-819B-73443F2E2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0380" y="343195"/>
            <a:ext cx="1881252" cy="1836246"/>
          </a:xfrm>
          <a:prstGeom prst="rect">
            <a:avLst/>
          </a:prstGeom>
        </p:spPr>
      </p:pic>
      <p:pic>
        <p:nvPicPr>
          <p:cNvPr id="9" name="Picture 8">
            <a:extLst>
              <a:ext uri="{FF2B5EF4-FFF2-40B4-BE49-F238E27FC236}">
                <a16:creationId xmlns:a16="http://schemas.microsoft.com/office/drawing/2014/main" id="{9881A0F7-57F2-E648-8B8B-63416FC46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94" y="201559"/>
            <a:ext cx="1556142" cy="1836247"/>
          </a:xfrm>
          <a:prstGeom prst="rect">
            <a:avLst/>
          </a:prstGeom>
        </p:spPr>
      </p:pic>
      <p:sp>
        <p:nvSpPr>
          <p:cNvPr id="4" name="TextBox 3">
            <a:extLst>
              <a:ext uri="{FF2B5EF4-FFF2-40B4-BE49-F238E27FC236}">
                <a16:creationId xmlns:a16="http://schemas.microsoft.com/office/drawing/2014/main" id="{D027E6C6-CFF2-42DA-9602-6865D45BA1D7}"/>
              </a:ext>
            </a:extLst>
          </p:cNvPr>
          <p:cNvSpPr txBox="1"/>
          <p:nvPr/>
        </p:nvSpPr>
        <p:spPr>
          <a:xfrm>
            <a:off x="5362135" y="6365631"/>
            <a:ext cx="1467729" cy="369332"/>
          </a:xfrm>
          <a:prstGeom prst="rect">
            <a:avLst/>
          </a:prstGeom>
          <a:noFill/>
        </p:spPr>
        <p:txBody>
          <a:bodyPr wrap="square" rtlCol="0">
            <a:spAutoFit/>
          </a:bodyPr>
          <a:lstStyle/>
          <a:p>
            <a:r>
              <a:rPr lang="ru-RU" dirty="0"/>
              <a:t>Москва 2024</a:t>
            </a:r>
          </a:p>
        </p:txBody>
      </p:sp>
    </p:spTree>
    <p:extLst>
      <p:ext uri="{BB962C8B-B14F-4D97-AF65-F5344CB8AC3E}">
        <p14:creationId xmlns:p14="http://schemas.microsoft.com/office/powerpoint/2010/main" val="97286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2D7531-11D9-4D12-AC48-FDB0E14C8C07}"/>
              </a:ext>
            </a:extLst>
          </p:cNvPr>
          <p:cNvSpPr>
            <a:spLocks noGrp="1"/>
          </p:cNvSpPr>
          <p:nvPr>
            <p:ph type="sldNum" sz="quarter" idx="12"/>
          </p:nvPr>
        </p:nvSpPr>
        <p:spPr/>
        <p:txBody>
          <a:bodyPr/>
          <a:lstStyle/>
          <a:p>
            <a:fld id="{018BF65D-6ED2-4CD5-9A43-7F793B06593C}" type="slidenum">
              <a:rPr lang="ru-RU" smtClean="0"/>
              <a:t>10</a:t>
            </a:fld>
            <a:endParaRPr lang="ru-RU"/>
          </a:p>
        </p:txBody>
      </p:sp>
      <p:sp>
        <p:nvSpPr>
          <p:cNvPr id="4" name="Title 3">
            <a:extLst>
              <a:ext uri="{FF2B5EF4-FFF2-40B4-BE49-F238E27FC236}">
                <a16:creationId xmlns:a16="http://schemas.microsoft.com/office/drawing/2014/main" id="{AC689AD9-65AA-49B4-89B7-5803F66FAC0D}"/>
              </a:ext>
            </a:extLst>
          </p:cNvPr>
          <p:cNvSpPr>
            <a:spLocks noGrp="1"/>
          </p:cNvSpPr>
          <p:nvPr>
            <p:ph type="title"/>
          </p:nvPr>
        </p:nvSpPr>
        <p:spPr/>
        <p:txBody>
          <a:bodyPr>
            <a:normAutofit fontScale="90000"/>
          </a:bodyPr>
          <a:lstStyle/>
          <a:p>
            <a:r>
              <a:rPr lang="ru-RU" sz="4400" b="1" dirty="0">
                <a:latin typeface="+mn-lt"/>
              </a:rPr>
              <a:t>Иерархический дескриптор конфигурации</a:t>
            </a:r>
            <a:endParaRPr lang="ru-RU" dirty="0"/>
          </a:p>
        </p:txBody>
      </p:sp>
      <p:pic>
        <p:nvPicPr>
          <p:cNvPr id="5" name="Picture 4">
            <a:extLst>
              <a:ext uri="{FF2B5EF4-FFF2-40B4-BE49-F238E27FC236}">
                <a16:creationId xmlns:a16="http://schemas.microsoft.com/office/drawing/2014/main" id="{66E9DA55-65F7-41B6-A86B-88E713DF0243}"/>
              </a:ext>
            </a:extLst>
          </p:cNvPr>
          <p:cNvPicPr>
            <a:picLocks noChangeAspect="1"/>
          </p:cNvPicPr>
          <p:nvPr/>
        </p:nvPicPr>
        <p:blipFill rotWithShape="1">
          <a:blip r:embed="rId3">
            <a:extLst>
              <a:ext uri="{28A0092B-C50C-407E-A947-70E740481C1C}">
                <a14:useLocalDpi xmlns:a14="http://schemas.microsoft.com/office/drawing/2010/main" val="0"/>
              </a:ext>
            </a:extLst>
          </a:blip>
          <a:srcRect t="12735" b="7048"/>
          <a:stretch/>
        </p:blipFill>
        <p:spPr>
          <a:xfrm>
            <a:off x="1571450" y="1669459"/>
            <a:ext cx="9049099" cy="5012543"/>
          </a:xfrm>
          <a:prstGeom prst="rect">
            <a:avLst/>
          </a:prstGeom>
        </p:spPr>
      </p:pic>
      <p:sp>
        <p:nvSpPr>
          <p:cNvPr id="6" name="TextBox 5">
            <a:extLst>
              <a:ext uri="{FF2B5EF4-FFF2-40B4-BE49-F238E27FC236}">
                <a16:creationId xmlns:a16="http://schemas.microsoft.com/office/drawing/2014/main" id="{81CB8BE3-B7C8-4511-A135-CB4BDF4A035C}"/>
              </a:ext>
            </a:extLst>
          </p:cNvPr>
          <p:cNvSpPr txBox="1"/>
          <p:nvPr/>
        </p:nvSpPr>
        <p:spPr>
          <a:xfrm>
            <a:off x="227479" y="940807"/>
            <a:ext cx="11779671" cy="707886"/>
          </a:xfrm>
          <a:prstGeom prst="rect">
            <a:avLst/>
          </a:prstGeom>
          <a:noFill/>
        </p:spPr>
        <p:txBody>
          <a:bodyPr wrap="square" rtlCol="0">
            <a:spAutoFit/>
          </a:bodyPr>
          <a:lstStyle/>
          <a:p>
            <a:pPr algn="just"/>
            <a:r>
              <a:rPr lang="ru-RU" sz="2000" dirty="0"/>
              <a:t>Пример структуры четырехуровневого иерархического дескриптора для </a:t>
            </a:r>
            <a:r>
              <a:rPr lang="ru-RU" sz="2000" u="sng" dirty="0"/>
              <a:t>гибкой конфигурации </a:t>
            </a:r>
            <a:r>
              <a:rPr lang="ru-RU" sz="2000" dirty="0"/>
              <a:t>проведения исследования быстродействия средств проектирования ПО</a:t>
            </a:r>
          </a:p>
        </p:txBody>
      </p:sp>
      <p:cxnSp>
        <p:nvCxnSpPr>
          <p:cNvPr id="7" name="Straight Arrow Connector 6">
            <a:extLst>
              <a:ext uri="{FF2B5EF4-FFF2-40B4-BE49-F238E27FC236}">
                <a16:creationId xmlns:a16="http://schemas.microsoft.com/office/drawing/2014/main" id="{7D6FFDD1-6B41-4735-B469-BE7995ACCC8C}"/>
              </a:ext>
            </a:extLst>
          </p:cNvPr>
          <p:cNvCxnSpPr>
            <a:cxnSpLocks/>
          </p:cNvCxnSpPr>
          <p:nvPr/>
        </p:nvCxnSpPr>
        <p:spPr>
          <a:xfrm flipV="1">
            <a:off x="1558162" y="2025948"/>
            <a:ext cx="887165" cy="7339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698E1DB5-D649-41A2-AC6D-03BE44D4C9CF}"/>
              </a:ext>
            </a:extLst>
          </p:cNvPr>
          <p:cNvCxnSpPr>
            <a:cxnSpLocks/>
          </p:cNvCxnSpPr>
          <p:nvPr/>
        </p:nvCxnSpPr>
        <p:spPr>
          <a:xfrm>
            <a:off x="1571450" y="3454682"/>
            <a:ext cx="873877" cy="9419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21B9B55F-545F-49E3-8924-24985EE8CCC3}"/>
              </a:ext>
            </a:extLst>
          </p:cNvPr>
          <p:cNvSpPr txBox="1"/>
          <p:nvPr/>
        </p:nvSpPr>
        <p:spPr>
          <a:xfrm>
            <a:off x="227479" y="2430382"/>
            <a:ext cx="1989247" cy="1323439"/>
          </a:xfrm>
          <a:prstGeom prst="rect">
            <a:avLst/>
          </a:prstGeom>
          <a:noFill/>
          <a:effectLst>
            <a:outerShdw blurRad="25400" dist="25400" dir="2700000" algn="tl" rotWithShape="0">
              <a:prstClr val="black">
                <a:alpha val="27000"/>
              </a:prstClr>
            </a:outerShdw>
          </a:effectLst>
        </p:spPr>
        <p:txBody>
          <a:bodyPr wrap="square" rtlCol="0">
            <a:spAutoFit/>
          </a:bodyPr>
          <a:lstStyle/>
          <a:p>
            <a:r>
              <a:rPr lang="ru-RU" sz="2000" b="1" dirty="0"/>
              <a:t>1 уровень: </a:t>
            </a:r>
            <a:r>
              <a:rPr lang="ru-RU" sz="2000" dirty="0"/>
              <a:t>Средство проектирования ПО</a:t>
            </a:r>
          </a:p>
        </p:txBody>
      </p:sp>
      <p:cxnSp>
        <p:nvCxnSpPr>
          <p:cNvPr id="10" name="Straight Arrow Connector 9">
            <a:extLst>
              <a:ext uri="{FF2B5EF4-FFF2-40B4-BE49-F238E27FC236}">
                <a16:creationId xmlns:a16="http://schemas.microsoft.com/office/drawing/2014/main" id="{126516BB-AD90-44EE-B211-368A1DA31061}"/>
              </a:ext>
            </a:extLst>
          </p:cNvPr>
          <p:cNvCxnSpPr>
            <a:cxnSpLocks/>
          </p:cNvCxnSpPr>
          <p:nvPr/>
        </p:nvCxnSpPr>
        <p:spPr>
          <a:xfrm flipV="1">
            <a:off x="1914240" y="5216217"/>
            <a:ext cx="670899" cy="233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EA1AE9E-AF54-418F-A750-3C555E39F3A3}"/>
              </a:ext>
            </a:extLst>
          </p:cNvPr>
          <p:cNvCxnSpPr>
            <a:cxnSpLocks/>
          </p:cNvCxnSpPr>
          <p:nvPr/>
        </p:nvCxnSpPr>
        <p:spPr>
          <a:xfrm>
            <a:off x="2057859" y="5679779"/>
            <a:ext cx="463668" cy="6933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F8E0268-EC9F-4C4C-B78A-6DAB4649ACE6}"/>
              </a:ext>
            </a:extLst>
          </p:cNvPr>
          <p:cNvSpPr txBox="1"/>
          <p:nvPr/>
        </p:nvSpPr>
        <p:spPr>
          <a:xfrm>
            <a:off x="227480" y="5216217"/>
            <a:ext cx="1686759" cy="1015663"/>
          </a:xfrm>
          <a:prstGeom prst="rect">
            <a:avLst/>
          </a:prstGeom>
          <a:noFill/>
          <a:effectLst>
            <a:outerShdw blurRad="25400" dist="25400" dir="2700000" algn="tl" rotWithShape="0">
              <a:prstClr val="black">
                <a:alpha val="25000"/>
              </a:prstClr>
            </a:outerShdw>
          </a:effectLst>
        </p:spPr>
        <p:txBody>
          <a:bodyPr wrap="square" rtlCol="0">
            <a:spAutoFit/>
          </a:bodyPr>
          <a:lstStyle/>
          <a:p>
            <a:r>
              <a:rPr lang="ru-RU" sz="2000" b="1" dirty="0"/>
              <a:t>2 уровень:</a:t>
            </a:r>
          </a:p>
          <a:p>
            <a:pPr algn="just"/>
            <a:r>
              <a:rPr lang="ru-RU" sz="2000" dirty="0"/>
              <a:t>Исследуемый алгоритм</a:t>
            </a:r>
          </a:p>
        </p:txBody>
      </p:sp>
      <p:cxnSp>
        <p:nvCxnSpPr>
          <p:cNvPr id="13" name="Straight Arrow Connector 12">
            <a:extLst>
              <a:ext uri="{FF2B5EF4-FFF2-40B4-BE49-F238E27FC236}">
                <a16:creationId xmlns:a16="http://schemas.microsoft.com/office/drawing/2014/main" id="{FA451C05-D34A-4804-A560-64BC3E94B241}"/>
              </a:ext>
            </a:extLst>
          </p:cNvPr>
          <p:cNvCxnSpPr>
            <a:cxnSpLocks/>
            <a:stCxn id="14" idx="1"/>
          </p:cNvCxnSpPr>
          <p:nvPr/>
        </p:nvCxnSpPr>
        <p:spPr>
          <a:xfrm flipH="1">
            <a:off x="5389419" y="2431685"/>
            <a:ext cx="1830592" cy="3233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35DF3D29-D991-4206-8EDF-D930FA31794B}"/>
              </a:ext>
            </a:extLst>
          </p:cNvPr>
          <p:cNvSpPr txBox="1"/>
          <p:nvPr/>
        </p:nvSpPr>
        <p:spPr>
          <a:xfrm>
            <a:off x="7220011" y="1923853"/>
            <a:ext cx="3400538"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3 уровень:</a:t>
            </a:r>
          </a:p>
          <a:p>
            <a:r>
              <a:rPr lang="ru-RU" sz="2000" dirty="0"/>
              <a:t>Файл с исходным кодом ПО, реализующего алгоритм</a:t>
            </a:r>
          </a:p>
        </p:txBody>
      </p:sp>
      <p:cxnSp>
        <p:nvCxnSpPr>
          <p:cNvPr id="15" name="Straight Arrow Connector 14">
            <a:extLst>
              <a:ext uri="{FF2B5EF4-FFF2-40B4-BE49-F238E27FC236}">
                <a16:creationId xmlns:a16="http://schemas.microsoft.com/office/drawing/2014/main" id="{AB6E5FE6-CA16-46C4-97AA-43567FE4BC80}"/>
              </a:ext>
            </a:extLst>
          </p:cNvPr>
          <p:cNvCxnSpPr>
            <a:cxnSpLocks/>
          </p:cNvCxnSpPr>
          <p:nvPr/>
        </p:nvCxnSpPr>
        <p:spPr>
          <a:xfrm flipH="1" flipV="1">
            <a:off x="8458201" y="3379598"/>
            <a:ext cx="571499" cy="4989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9168727-90F6-44F5-98BA-417EB5D7C33E}"/>
              </a:ext>
            </a:extLst>
          </p:cNvPr>
          <p:cNvCxnSpPr>
            <a:cxnSpLocks/>
          </p:cNvCxnSpPr>
          <p:nvPr/>
        </p:nvCxnSpPr>
        <p:spPr>
          <a:xfrm flipH="1">
            <a:off x="8458200" y="4941115"/>
            <a:ext cx="794951" cy="7386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55C43EC5-CCF5-482B-843D-BDA0BCA4F3F6}"/>
              </a:ext>
            </a:extLst>
          </p:cNvPr>
          <p:cNvSpPr txBox="1"/>
          <p:nvPr/>
        </p:nvSpPr>
        <p:spPr>
          <a:xfrm>
            <a:off x="8791057" y="3878502"/>
            <a:ext cx="3058043"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4 уровень:</a:t>
            </a:r>
          </a:p>
          <a:p>
            <a:pPr algn="just"/>
            <a:r>
              <a:rPr lang="ru-RU" sz="2000" dirty="0"/>
              <a:t>Команды для запуска ПО, реализующего алгоритм</a:t>
            </a:r>
          </a:p>
        </p:txBody>
      </p:sp>
    </p:spTree>
    <p:extLst>
      <p:ext uri="{BB962C8B-B14F-4D97-AF65-F5344CB8AC3E}">
        <p14:creationId xmlns:p14="http://schemas.microsoft.com/office/powerpoint/2010/main" val="418771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BE787A1F-EFC0-4697-8E70-08204FC345D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51" t="1433" r="2386" b="1012"/>
          <a:stretch/>
        </p:blipFill>
        <p:spPr>
          <a:xfrm>
            <a:off x="5853888" y="1591037"/>
            <a:ext cx="2206818" cy="5090965"/>
          </a:xfrm>
        </p:spPr>
      </p:pic>
      <p:sp>
        <p:nvSpPr>
          <p:cNvPr id="3" name="Slide Number Placeholder 2">
            <a:extLst>
              <a:ext uri="{FF2B5EF4-FFF2-40B4-BE49-F238E27FC236}">
                <a16:creationId xmlns:a16="http://schemas.microsoft.com/office/drawing/2014/main" id="{78940B33-73D8-462A-A83F-87335867C22C}"/>
              </a:ext>
            </a:extLst>
          </p:cNvPr>
          <p:cNvSpPr>
            <a:spLocks noGrp="1"/>
          </p:cNvSpPr>
          <p:nvPr>
            <p:ph type="sldNum" sz="quarter" idx="12"/>
          </p:nvPr>
        </p:nvSpPr>
        <p:spPr/>
        <p:txBody>
          <a:bodyPr/>
          <a:lstStyle/>
          <a:p>
            <a:fld id="{018BF65D-6ED2-4CD5-9A43-7F793B06593C}" type="slidenum">
              <a:rPr lang="ru-RU" smtClean="0"/>
              <a:t>11</a:t>
            </a:fld>
            <a:endParaRPr lang="ru-RU" dirty="0"/>
          </a:p>
        </p:txBody>
      </p:sp>
      <p:sp>
        <p:nvSpPr>
          <p:cNvPr id="4" name="Title 3">
            <a:extLst>
              <a:ext uri="{FF2B5EF4-FFF2-40B4-BE49-F238E27FC236}">
                <a16:creationId xmlns:a16="http://schemas.microsoft.com/office/drawing/2014/main" id="{03CD0082-D59D-41B7-9700-CE487ED3D5C6}"/>
              </a:ext>
            </a:extLst>
          </p:cNvPr>
          <p:cNvSpPr>
            <a:spLocks noGrp="1"/>
          </p:cNvSpPr>
          <p:nvPr>
            <p:ph type="title"/>
          </p:nvPr>
        </p:nvSpPr>
        <p:spPr/>
        <p:txBody>
          <a:bodyPr>
            <a:noAutofit/>
          </a:bodyPr>
          <a:lstStyle/>
          <a:p>
            <a:r>
              <a:rPr lang="ru-RU" sz="3600" b="1" dirty="0">
                <a:latin typeface="+mn-lt"/>
              </a:rPr>
              <a:t>Обзор алгоритмов для проведения измерений</a:t>
            </a:r>
            <a:endParaRPr lang="ru-RU" sz="3600" dirty="0"/>
          </a:p>
        </p:txBody>
      </p:sp>
      <p:pic>
        <p:nvPicPr>
          <p:cNvPr id="5" name="Picture 4">
            <a:extLst>
              <a:ext uri="{FF2B5EF4-FFF2-40B4-BE49-F238E27FC236}">
                <a16:creationId xmlns:a16="http://schemas.microsoft.com/office/drawing/2014/main" id="{EC315349-A100-4351-B4F9-68DBFDDB0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7584" y="1857801"/>
            <a:ext cx="1961913" cy="4740147"/>
          </a:xfrm>
          <a:prstGeom prst="rect">
            <a:avLst/>
          </a:prstGeom>
        </p:spPr>
      </p:pic>
      <p:sp>
        <p:nvSpPr>
          <p:cNvPr id="7" name="TextBox 6">
            <a:extLst>
              <a:ext uri="{FF2B5EF4-FFF2-40B4-BE49-F238E27FC236}">
                <a16:creationId xmlns:a16="http://schemas.microsoft.com/office/drawing/2014/main" id="{2ED538E5-9609-4076-948B-28230B09CC4A}"/>
              </a:ext>
            </a:extLst>
          </p:cNvPr>
          <p:cNvSpPr txBox="1"/>
          <p:nvPr/>
        </p:nvSpPr>
        <p:spPr>
          <a:xfrm>
            <a:off x="505692" y="1026803"/>
            <a:ext cx="3202506" cy="338554"/>
          </a:xfrm>
          <a:prstGeom prst="rect">
            <a:avLst/>
          </a:prstGeom>
          <a:noFill/>
        </p:spPr>
        <p:txBody>
          <a:bodyPr wrap="square" rtlCol="0">
            <a:spAutoFit/>
          </a:bodyPr>
          <a:lstStyle/>
          <a:p>
            <a:pPr algn="ctr"/>
            <a:r>
              <a:rPr lang="ru-RU" sz="1600" dirty="0">
                <a:latin typeface="Helvetica Neue" panose="02000503000000020004"/>
              </a:rPr>
              <a:t>Алгоритм умножения матриц</a:t>
            </a:r>
          </a:p>
        </p:txBody>
      </p:sp>
      <p:sp>
        <p:nvSpPr>
          <p:cNvPr id="8" name="TextBox 7">
            <a:extLst>
              <a:ext uri="{FF2B5EF4-FFF2-40B4-BE49-F238E27FC236}">
                <a16:creationId xmlns:a16="http://schemas.microsoft.com/office/drawing/2014/main" id="{9329345B-A237-4091-9AE6-5A0545F5063D}"/>
              </a:ext>
            </a:extLst>
          </p:cNvPr>
          <p:cNvSpPr txBox="1"/>
          <p:nvPr/>
        </p:nvSpPr>
        <p:spPr>
          <a:xfrm>
            <a:off x="3825640" y="1026804"/>
            <a:ext cx="1856510" cy="830997"/>
          </a:xfrm>
          <a:prstGeom prst="rect">
            <a:avLst/>
          </a:prstGeom>
          <a:noFill/>
        </p:spPr>
        <p:txBody>
          <a:bodyPr wrap="square" rtlCol="0">
            <a:spAutoFit/>
          </a:bodyPr>
          <a:lstStyle/>
          <a:p>
            <a:pPr algn="ctr"/>
            <a:r>
              <a:rPr lang="ru-RU" sz="1600" dirty="0">
                <a:latin typeface="Helvetica Neue" panose="02000503000000020004"/>
              </a:rPr>
              <a:t>Алгоритм «Быстрая сортировка»</a:t>
            </a:r>
          </a:p>
        </p:txBody>
      </p:sp>
      <p:sp>
        <p:nvSpPr>
          <p:cNvPr id="9" name="TextBox 8">
            <a:extLst>
              <a:ext uri="{FF2B5EF4-FFF2-40B4-BE49-F238E27FC236}">
                <a16:creationId xmlns:a16="http://schemas.microsoft.com/office/drawing/2014/main" id="{3B0066DE-5548-4767-9D07-9CE4670D4789}"/>
              </a:ext>
            </a:extLst>
          </p:cNvPr>
          <p:cNvSpPr txBox="1"/>
          <p:nvPr/>
        </p:nvSpPr>
        <p:spPr>
          <a:xfrm>
            <a:off x="5570857" y="1024615"/>
            <a:ext cx="2915307" cy="584775"/>
          </a:xfrm>
          <a:prstGeom prst="rect">
            <a:avLst/>
          </a:prstGeom>
          <a:noFill/>
        </p:spPr>
        <p:txBody>
          <a:bodyPr wrap="square" rtlCol="0">
            <a:spAutoFit/>
          </a:bodyPr>
          <a:lstStyle/>
          <a:p>
            <a:pPr algn="ctr"/>
            <a:r>
              <a:rPr lang="ru-RU" sz="1600" dirty="0">
                <a:latin typeface="Helvetica Neue" panose="02000503000000020004"/>
              </a:rPr>
              <a:t>Алгоритм поиска простых чисел методом перебора</a:t>
            </a:r>
          </a:p>
        </p:txBody>
      </p:sp>
      <p:pic>
        <p:nvPicPr>
          <p:cNvPr id="10" name="Picture 9">
            <a:extLst>
              <a:ext uri="{FF2B5EF4-FFF2-40B4-BE49-F238E27FC236}">
                <a16:creationId xmlns:a16="http://schemas.microsoft.com/office/drawing/2014/main" id="{FFE34A23-FFDC-4F3C-90FF-65FF6026F03E}"/>
              </a:ext>
            </a:extLst>
          </p:cNvPr>
          <p:cNvPicPr>
            <a:picLocks noChangeAspect="1"/>
          </p:cNvPicPr>
          <p:nvPr/>
        </p:nvPicPr>
        <p:blipFill rotWithShape="1">
          <a:blip r:embed="rId5">
            <a:extLst>
              <a:ext uri="{28A0092B-C50C-407E-A947-70E740481C1C}">
                <a14:useLocalDpi xmlns:a14="http://schemas.microsoft.com/office/drawing/2010/main" val="0"/>
              </a:ext>
            </a:extLst>
          </a:blip>
          <a:srcRect l="3822" t="1224" r="2263" b="756"/>
          <a:stretch/>
        </p:blipFill>
        <p:spPr>
          <a:xfrm>
            <a:off x="270016" y="2221585"/>
            <a:ext cx="3438182" cy="4031605"/>
          </a:xfrm>
          <a:prstGeom prst="rect">
            <a:avLst/>
          </a:prstGeom>
        </p:spPr>
      </p:pic>
      <p:cxnSp>
        <p:nvCxnSpPr>
          <p:cNvPr id="19" name="Straight Connector 18">
            <a:extLst>
              <a:ext uri="{FF2B5EF4-FFF2-40B4-BE49-F238E27FC236}">
                <a16:creationId xmlns:a16="http://schemas.microsoft.com/office/drawing/2014/main" id="{DC314332-9157-4E13-B7FD-CF3A3588554B}"/>
              </a:ext>
            </a:extLst>
          </p:cNvPr>
          <p:cNvCxnSpPr>
            <a:cxnSpLocks/>
          </p:cNvCxnSpPr>
          <p:nvPr/>
        </p:nvCxnSpPr>
        <p:spPr>
          <a:xfrm>
            <a:off x="3731296"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60875CE-3D94-4375-9527-05F36D25D0B7}"/>
              </a:ext>
            </a:extLst>
          </p:cNvPr>
          <p:cNvCxnSpPr>
            <a:cxnSpLocks/>
          </p:cNvCxnSpPr>
          <p:nvPr/>
        </p:nvCxnSpPr>
        <p:spPr>
          <a:xfrm>
            <a:off x="5742596" y="1056255"/>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116E4C1D-F99D-439C-9370-A8BF1EF4CB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3560" y="1262201"/>
            <a:ext cx="3760305" cy="2260686"/>
          </a:xfrm>
          <a:prstGeom prst="rect">
            <a:avLst/>
          </a:prstGeom>
        </p:spPr>
      </p:pic>
      <p:sp>
        <p:nvSpPr>
          <p:cNvPr id="25" name="TextBox 24">
            <a:extLst>
              <a:ext uri="{FF2B5EF4-FFF2-40B4-BE49-F238E27FC236}">
                <a16:creationId xmlns:a16="http://schemas.microsoft.com/office/drawing/2014/main" id="{DF5D1346-9EF8-43C0-842D-777FC1885989}"/>
              </a:ext>
            </a:extLst>
          </p:cNvPr>
          <p:cNvSpPr txBox="1"/>
          <p:nvPr/>
        </p:nvSpPr>
        <p:spPr>
          <a:xfrm>
            <a:off x="8184624" y="4023819"/>
            <a:ext cx="3839736" cy="2031325"/>
          </a:xfrm>
          <a:prstGeom prst="rect">
            <a:avLst/>
          </a:prstGeom>
          <a:noFill/>
        </p:spPr>
        <p:txBody>
          <a:bodyPr wrap="square" rtlCol="0">
            <a:spAutoFit/>
          </a:bodyPr>
          <a:lstStyle/>
          <a:p>
            <a:pPr algn="just"/>
            <a:r>
              <a:rPr lang="ru-RU" b="1" dirty="0">
                <a:latin typeface="Helvetica Neue" panose="02000503000000020004"/>
              </a:rPr>
              <a:t>Алгоритмы содержат операции </a:t>
            </a:r>
            <a:r>
              <a:rPr lang="ru-RU" b="1" u="sng" dirty="0">
                <a:latin typeface="Helvetica Neue" panose="02000503000000020004"/>
              </a:rPr>
              <a:t>взаимодействия с памятью</a:t>
            </a:r>
            <a:r>
              <a:rPr lang="ru-RU" b="1" dirty="0">
                <a:latin typeface="Helvetica Neue" panose="02000503000000020004"/>
              </a:rPr>
              <a:t>, базовые </a:t>
            </a:r>
            <a:r>
              <a:rPr lang="ru-RU" b="1" u="sng" dirty="0">
                <a:latin typeface="Helvetica Neue" panose="02000503000000020004"/>
              </a:rPr>
              <a:t>математические</a:t>
            </a:r>
            <a:r>
              <a:rPr lang="ru-RU" b="1" dirty="0">
                <a:latin typeface="Helvetica Neue" panose="02000503000000020004"/>
              </a:rPr>
              <a:t> и </a:t>
            </a:r>
            <a:r>
              <a:rPr lang="ru-RU" b="1" u="sng" dirty="0">
                <a:latin typeface="Helvetica Neue" panose="02000503000000020004"/>
              </a:rPr>
              <a:t>логические</a:t>
            </a:r>
            <a:r>
              <a:rPr lang="ru-RU" b="1" dirty="0">
                <a:latin typeface="Helvetica Neue" panose="02000503000000020004"/>
              </a:rPr>
              <a:t> операции булевой алгебры, которые процессор в основном выполняет во время своей работы.</a:t>
            </a:r>
          </a:p>
        </p:txBody>
      </p:sp>
    </p:spTree>
    <p:extLst>
      <p:ext uri="{BB962C8B-B14F-4D97-AF65-F5344CB8AC3E}">
        <p14:creationId xmlns:p14="http://schemas.microsoft.com/office/powerpoint/2010/main" val="1581936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B7B86E-276F-474C-ABAB-C31ADEFE3EDF}"/>
              </a:ext>
            </a:extLst>
          </p:cNvPr>
          <p:cNvSpPr>
            <a:spLocks noGrp="1"/>
          </p:cNvSpPr>
          <p:nvPr>
            <p:ph type="sldNum" sz="quarter" idx="12"/>
          </p:nvPr>
        </p:nvSpPr>
        <p:spPr/>
        <p:txBody>
          <a:bodyPr/>
          <a:lstStyle/>
          <a:p>
            <a:fld id="{018BF65D-6ED2-4CD5-9A43-7F793B06593C}" type="slidenum">
              <a:rPr lang="ru-RU" smtClean="0"/>
              <a:t>12</a:t>
            </a:fld>
            <a:endParaRPr lang="ru-RU"/>
          </a:p>
        </p:txBody>
      </p:sp>
      <p:sp>
        <p:nvSpPr>
          <p:cNvPr id="4" name="Title 3">
            <a:extLst>
              <a:ext uri="{FF2B5EF4-FFF2-40B4-BE49-F238E27FC236}">
                <a16:creationId xmlns:a16="http://schemas.microsoft.com/office/drawing/2014/main" id="{A321806D-20DF-4F3F-A093-943BE20E31A4}"/>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graphicFrame>
        <p:nvGraphicFramePr>
          <p:cNvPr id="5" name="Table 4">
            <a:extLst>
              <a:ext uri="{FF2B5EF4-FFF2-40B4-BE49-F238E27FC236}">
                <a16:creationId xmlns:a16="http://schemas.microsoft.com/office/drawing/2014/main" id="{9366049E-8A93-4B3A-B30F-2F841C5DA4F5}"/>
              </a:ext>
            </a:extLst>
          </p:cNvPr>
          <p:cNvGraphicFramePr>
            <a:graphicFrameLocks noGrp="1"/>
          </p:cNvGraphicFramePr>
          <p:nvPr>
            <p:extLst>
              <p:ext uri="{D42A27DB-BD31-4B8C-83A1-F6EECF244321}">
                <p14:modId xmlns:p14="http://schemas.microsoft.com/office/powerpoint/2010/main" val="1799067044"/>
              </p:ext>
            </p:extLst>
          </p:nvPr>
        </p:nvGraphicFramePr>
        <p:xfrm>
          <a:off x="229969" y="1471464"/>
          <a:ext cx="9126408" cy="4413231"/>
        </p:xfrm>
        <a:graphic>
          <a:graphicData uri="http://schemas.openxmlformats.org/drawingml/2006/table">
            <a:tbl>
              <a:tblPr firstRow="1" firstCol="1" bandRow="1">
                <a:tableStyleId>{C083E6E3-FA7D-4D7B-A595-EF9225AFEA82}</a:tableStyleId>
              </a:tblPr>
              <a:tblGrid>
                <a:gridCol w="1725173">
                  <a:extLst>
                    <a:ext uri="{9D8B030D-6E8A-4147-A177-3AD203B41FA5}">
                      <a16:colId xmlns:a16="http://schemas.microsoft.com/office/drawing/2014/main" val="983327999"/>
                    </a:ext>
                  </a:extLst>
                </a:gridCol>
                <a:gridCol w="2401705">
                  <a:extLst>
                    <a:ext uri="{9D8B030D-6E8A-4147-A177-3AD203B41FA5}">
                      <a16:colId xmlns:a16="http://schemas.microsoft.com/office/drawing/2014/main" val="3070786675"/>
                    </a:ext>
                  </a:extLst>
                </a:gridCol>
                <a:gridCol w="2354729">
                  <a:extLst>
                    <a:ext uri="{9D8B030D-6E8A-4147-A177-3AD203B41FA5}">
                      <a16:colId xmlns:a16="http://schemas.microsoft.com/office/drawing/2014/main" val="40221874"/>
                    </a:ext>
                  </a:extLst>
                </a:gridCol>
                <a:gridCol w="2644801">
                  <a:extLst>
                    <a:ext uri="{9D8B030D-6E8A-4147-A177-3AD203B41FA5}">
                      <a16:colId xmlns:a16="http://schemas.microsoft.com/office/drawing/2014/main" val="168951822"/>
                    </a:ext>
                  </a:extLst>
                </a:gridCol>
              </a:tblGrid>
              <a:tr h="670631">
                <a:tc>
                  <a:txBody>
                    <a:bodyPr/>
                    <a:lstStyle/>
                    <a:p>
                      <a:pPr marL="0" marR="0" indent="0" algn="ctr">
                        <a:lnSpc>
                          <a:spcPct val="100000"/>
                        </a:lnSpc>
                        <a:spcBef>
                          <a:spcPts val="0"/>
                        </a:spcBef>
                        <a:spcAft>
                          <a:spcPts val="0"/>
                        </a:spcAft>
                      </a:pPr>
                      <a:r>
                        <a:rPr lang="ru-RU" sz="2400" kern="100" dirty="0">
                          <a:effectLst/>
                        </a:rPr>
                        <a:t>Средство</a:t>
                      </a:r>
                      <a:endParaRPr lang="ru-RU" sz="20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ru-RU" sz="2000" dirty="0"/>
                        <a:t>Алгоритм умножения матриц</a:t>
                      </a:r>
                    </a:p>
                  </a:txBody>
                  <a:tcPr marL="68580" marR="68580" marT="0" marB="0" anchor="ctr"/>
                </a:tc>
                <a:tc>
                  <a:txBody>
                    <a:bodyPr/>
                    <a:lstStyle/>
                    <a:p>
                      <a:pPr algn="ctr"/>
                      <a:r>
                        <a:rPr lang="ru-RU" sz="2000" dirty="0"/>
                        <a:t>Алгоритм «Быстрая сортировка»</a:t>
                      </a:r>
                    </a:p>
                  </a:txBody>
                  <a:tcPr marL="68580" marR="68580" marT="0" marB="0" anchor="ctr"/>
                </a:tc>
                <a:tc>
                  <a:txBody>
                    <a:bodyPr/>
                    <a:lstStyle/>
                    <a:p>
                      <a:pPr algn="ctr"/>
                      <a:r>
                        <a:rPr lang="ru-RU" sz="2000" dirty="0"/>
                        <a:t>Алгоритм поиска простых чисел</a:t>
                      </a:r>
                    </a:p>
                  </a:txBody>
                  <a:tcPr marL="68580" marR="68580" marT="0" marB="0" anchor="ctr"/>
                </a:tc>
                <a:extLst>
                  <a:ext uri="{0D108BD9-81ED-4DB2-BD59-A6C34878D82A}">
                    <a16:rowId xmlns:a16="http://schemas.microsoft.com/office/drawing/2014/main" val="2253354951"/>
                  </a:ext>
                </a:extLst>
              </a:tr>
              <a:tr h="467825">
                <a:tc>
                  <a:txBody>
                    <a:bodyPr/>
                    <a:lstStyle/>
                    <a:p>
                      <a:pPr marL="0" marR="0" indent="0" algn="ctr">
                        <a:lnSpc>
                          <a:spcPct val="100000"/>
                        </a:lnSpc>
                        <a:spcBef>
                          <a:spcPts val="0"/>
                        </a:spcBef>
                        <a:spcAft>
                          <a:spcPts val="0"/>
                        </a:spcAft>
                      </a:pPr>
                      <a:r>
                        <a:rPr lang="en-US" sz="2400" kern="100" dirty="0">
                          <a:effectLst/>
                        </a:rPr>
                        <a:t>Python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978.26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6.53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45.61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015120587"/>
                  </a:ext>
                </a:extLst>
              </a:tr>
              <a:tr h="467825">
                <a:tc>
                  <a:txBody>
                    <a:bodyPr/>
                    <a:lstStyle/>
                    <a:p>
                      <a:pPr marL="0" marR="0" indent="0" algn="ctr">
                        <a:lnSpc>
                          <a:spcPct val="100000"/>
                        </a:lnSpc>
                        <a:spcBef>
                          <a:spcPts val="0"/>
                        </a:spcBef>
                        <a:spcAft>
                          <a:spcPts val="0"/>
                        </a:spcAft>
                      </a:pPr>
                      <a:r>
                        <a:rPr lang="en-US" sz="2400" kern="100" dirty="0" err="1">
                          <a:effectLst/>
                        </a:rPr>
                        <a:t>Cython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5.91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355734980"/>
                  </a:ext>
                </a:extLst>
              </a:tr>
              <a:tr h="467825">
                <a:tc>
                  <a:txBody>
                    <a:bodyPr/>
                    <a:lstStyle/>
                    <a:p>
                      <a:pPr marL="0" marR="0" indent="0" algn="ctr">
                        <a:lnSpc>
                          <a:spcPct val="100000"/>
                        </a:lnSpc>
                        <a:spcBef>
                          <a:spcPts val="0"/>
                        </a:spcBef>
                        <a:spcAft>
                          <a:spcPts val="0"/>
                        </a:spcAft>
                      </a:pPr>
                      <a:r>
                        <a:rPr lang="en-US" sz="2400" kern="100" dirty="0">
                          <a:effectLst/>
                        </a:rPr>
                        <a:t>JavaScript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647.30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4.10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145.76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544835370"/>
                  </a:ext>
                </a:extLst>
              </a:tr>
              <a:tr h="467825">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5.16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224921080"/>
                  </a:ext>
                </a:extLst>
              </a:tr>
              <a:tr h="467825">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a:noFill/>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43.20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4.95</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7.01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w="28575" cap="flat" cmpd="sng" algn="ctr">
                      <a:no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6069764"/>
                  </a:ext>
                </a:extLst>
              </a:tr>
              <a:tr h="467825">
                <a:tc>
                  <a:txBody>
                    <a:bodyPr/>
                    <a:lstStyle/>
                    <a:p>
                      <a:pPr marL="0" marR="0" indent="0" algn="ctr">
                        <a:lnSpc>
                          <a:spcPct val="100000"/>
                        </a:lnSpc>
                        <a:spcBef>
                          <a:spcPts val="0"/>
                        </a:spcBef>
                        <a:spcAft>
                          <a:spcPts val="0"/>
                        </a:spcAft>
                      </a:pPr>
                      <a:r>
                        <a:rPr lang="en-US" sz="2400" kern="100" dirty="0">
                          <a:effectLst/>
                          <a:latin typeface="+mn-lt"/>
                          <a:ea typeface="Calibri" panose="020F0502020204030204" pitchFamily="34" charset="0"/>
                          <a:cs typeface="Times New Roman" panose="02020603050405020304" pitchFamily="18" charset="0"/>
                        </a:rPr>
                        <a:t>Go</a:t>
                      </a:r>
                      <a:endParaRPr lang="ru-RU" sz="24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6895555"/>
                  </a:ext>
                </a:extLst>
              </a:tr>
              <a:tr h="467825">
                <a:tc>
                  <a:txBody>
                    <a:bodyPr/>
                    <a:lstStyle/>
                    <a:p>
                      <a:pPr marL="0" marR="0" indent="0" algn="ctr">
                        <a:lnSpc>
                          <a:spcPct val="100000"/>
                        </a:lnSpc>
                        <a:spcBef>
                          <a:spcPts val="0"/>
                        </a:spcBef>
                        <a:spcAft>
                          <a:spcPts val="0"/>
                        </a:spcAft>
                      </a:pPr>
                      <a:r>
                        <a:rPr lang="en-US" sz="2400" kern="100" dirty="0">
                          <a:effectLst/>
                        </a:rPr>
                        <a:t>Kotlin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25.73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0.82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2.86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84190223"/>
                  </a:ext>
                </a:extLst>
              </a:tr>
              <a:tr h="467825">
                <a:tc>
                  <a:txBody>
                    <a:bodyPr/>
                    <a:lstStyle/>
                    <a:p>
                      <a:pPr marL="0" marR="0" indent="0" algn="ctr">
                        <a:lnSpc>
                          <a:spcPct val="100000"/>
                        </a:lnSpc>
                        <a:spcBef>
                          <a:spcPts val="0"/>
                        </a:spcBef>
                        <a:spcAft>
                          <a:spcPts val="0"/>
                        </a:spcAft>
                      </a:pPr>
                      <a:r>
                        <a:rPr lang="en-US" sz="2400" kern="100" dirty="0">
                          <a:effectLst/>
                        </a:rPr>
                        <a:t>Rust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6.14</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0.28</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1.96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200936090"/>
                  </a:ext>
                </a:extLst>
              </a:tr>
            </a:tbl>
          </a:graphicData>
        </a:graphic>
      </p:graphicFrame>
      <p:sp>
        <p:nvSpPr>
          <p:cNvPr id="6" name="TextBox 5">
            <a:extLst>
              <a:ext uri="{FF2B5EF4-FFF2-40B4-BE49-F238E27FC236}">
                <a16:creationId xmlns:a16="http://schemas.microsoft.com/office/drawing/2014/main" id="{8BD8F58C-3558-42E9-8C43-CD7AA4E9C71C}"/>
              </a:ext>
            </a:extLst>
          </p:cNvPr>
          <p:cNvSpPr txBox="1"/>
          <p:nvPr/>
        </p:nvSpPr>
        <p:spPr>
          <a:xfrm>
            <a:off x="9664915" y="2336333"/>
            <a:ext cx="2331434" cy="1015663"/>
          </a:xfrm>
          <a:prstGeom prst="rect">
            <a:avLst/>
          </a:prstGeom>
          <a:noFill/>
          <a:ln>
            <a:solidFill>
              <a:schemeClr val="tx1"/>
            </a:solidFill>
            <a:prstDash val="lgDash"/>
          </a:ln>
        </p:spPr>
        <p:txBody>
          <a:bodyPr wrap="square" rtlCol="0">
            <a:spAutoFit/>
          </a:bodyPr>
          <a:lstStyle/>
          <a:p>
            <a:pPr algn="just"/>
            <a:r>
              <a:rPr lang="ru-RU" sz="2000" dirty="0"/>
              <a:t>Отсутствует интерактивная среда разработки</a:t>
            </a:r>
          </a:p>
        </p:txBody>
      </p:sp>
      <p:cxnSp>
        <p:nvCxnSpPr>
          <p:cNvPr id="7" name="Straight Arrow Connector 6">
            <a:extLst>
              <a:ext uri="{FF2B5EF4-FFF2-40B4-BE49-F238E27FC236}">
                <a16:creationId xmlns:a16="http://schemas.microsoft.com/office/drawing/2014/main" id="{7BFCF77F-BF7F-4ECD-AEB8-A5CB3C2A4D38}"/>
              </a:ext>
            </a:extLst>
          </p:cNvPr>
          <p:cNvCxnSpPr>
            <a:cxnSpLocks/>
            <a:stCxn id="6" idx="1"/>
          </p:cNvCxnSpPr>
          <p:nvPr/>
        </p:nvCxnSpPr>
        <p:spPr>
          <a:xfrm flipH="1">
            <a:off x="9372069" y="2844165"/>
            <a:ext cx="292846"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D71996C2-21E1-4EAD-B0A2-FA7B730BDC99}"/>
              </a:ext>
            </a:extLst>
          </p:cNvPr>
          <p:cNvSpPr txBox="1"/>
          <p:nvPr/>
        </p:nvSpPr>
        <p:spPr>
          <a:xfrm>
            <a:off x="9664915" y="3433085"/>
            <a:ext cx="2331434" cy="707886"/>
          </a:xfrm>
          <a:prstGeom prst="rect">
            <a:avLst/>
          </a:prstGeom>
          <a:noFill/>
          <a:ln>
            <a:solidFill>
              <a:schemeClr val="tx1"/>
            </a:solidFill>
            <a:prstDash val="lgDash"/>
          </a:ln>
        </p:spPr>
        <p:txBody>
          <a:bodyPr wrap="square" rtlCol="0">
            <a:spAutoFit/>
          </a:bodyPr>
          <a:lstStyle/>
          <a:p>
            <a:pPr algn="just"/>
            <a:r>
              <a:rPr lang="ru-RU" sz="2000" dirty="0"/>
              <a:t>Принято считать наиболее быстрым</a:t>
            </a:r>
          </a:p>
        </p:txBody>
      </p:sp>
      <p:cxnSp>
        <p:nvCxnSpPr>
          <p:cNvPr id="9" name="Straight Arrow Connector 8">
            <a:extLst>
              <a:ext uri="{FF2B5EF4-FFF2-40B4-BE49-F238E27FC236}">
                <a16:creationId xmlns:a16="http://schemas.microsoft.com/office/drawing/2014/main" id="{6C968CF8-D07B-4092-9B4D-066470422D3F}"/>
              </a:ext>
            </a:extLst>
          </p:cNvPr>
          <p:cNvCxnSpPr>
            <a:cxnSpLocks/>
            <a:stCxn id="8" idx="1"/>
          </p:cNvCxnSpPr>
          <p:nvPr/>
        </p:nvCxnSpPr>
        <p:spPr>
          <a:xfrm flipH="1">
            <a:off x="9365130" y="3787028"/>
            <a:ext cx="299785"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79A3B6C-27E2-4AAD-BAA9-2E3C43E68B04}"/>
              </a:ext>
            </a:extLst>
          </p:cNvPr>
          <p:cNvSpPr txBox="1"/>
          <p:nvPr/>
        </p:nvSpPr>
        <p:spPr>
          <a:xfrm>
            <a:off x="313587" y="5940012"/>
            <a:ext cx="10199064" cy="738664"/>
          </a:xfrm>
          <a:prstGeom prst="rect">
            <a:avLst/>
          </a:prstGeom>
          <a:noFill/>
        </p:spPr>
        <p:txBody>
          <a:bodyPr wrap="square" rtlCol="0">
            <a:spAutoFit/>
          </a:bodyPr>
          <a:lstStyle/>
          <a:p>
            <a:pPr algn="just"/>
            <a:r>
              <a:rPr lang="ru-RU" sz="2100" b="1" dirty="0"/>
              <a:t>Для разработки эмулятора ядра </a:t>
            </a:r>
            <a:r>
              <a:rPr lang="en-US" sz="2100" b="1" dirty="0"/>
              <a:t>MIPS </a:t>
            </a:r>
            <a:r>
              <a:rPr lang="ru-RU" sz="2100" b="1" dirty="0"/>
              <a:t>выбрано средство проектирования ПО </a:t>
            </a:r>
            <a:r>
              <a:rPr lang="en-US" sz="2100" b="1" i="1" dirty="0">
                <a:solidFill>
                  <a:schemeClr val="accent1"/>
                </a:solidFill>
              </a:rPr>
              <a:t>Rust</a:t>
            </a:r>
            <a:r>
              <a:rPr lang="ru-RU" sz="2100" b="1" dirty="0"/>
              <a:t>, показавшее высокое быстродействие по результатам проведенного исследования</a:t>
            </a:r>
          </a:p>
        </p:txBody>
      </p:sp>
      <p:sp>
        <p:nvSpPr>
          <p:cNvPr id="2" name="TextBox 1">
            <a:extLst>
              <a:ext uri="{FF2B5EF4-FFF2-40B4-BE49-F238E27FC236}">
                <a16:creationId xmlns:a16="http://schemas.microsoft.com/office/drawing/2014/main" id="{67D5BEE3-A730-4FE8-B838-DA32E43B7993}"/>
              </a:ext>
            </a:extLst>
          </p:cNvPr>
          <p:cNvSpPr txBox="1"/>
          <p:nvPr/>
        </p:nvSpPr>
        <p:spPr>
          <a:xfrm>
            <a:off x="229969" y="1013264"/>
            <a:ext cx="9135161" cy="400110"/>
          </a:xfrm>
          <a:prstGeom prst="rect">
            <a:avLst/>
          </a:prstGeom>
          <a:noFill/>
        </p:spPr>
        <p:txBody>
          <a:bodyPr wrap="square" rtlCol="0">
            <a:spAutoFit/>
          </a:bodyPr>
          <a:lstStyle/>
          <a:p>
            <a:pPr algn="ctr"/>
            <a:r>
              <a:rPr lang="ru-RU" sz="2000" dirty="0"/>
              <a:t>Конфигурация: ОС </a:t>
            </a:r>
            <a:r>
              <a:rPr lang="en-US" sz="2000" dirty="0"/>
              <a:t>Ubuntu 22.04, AMD Ryzen 5 5600U 2.30 GHz, </a:t>
            </a:r>
            <a:r>
              <a:rPr lang="ru-RU" sz="2000" dirty="0"/>
              <a:t>6 </a:t>
            </a:r>
            <a:r>
              <a:rPr lang="en-US" sz="2000" dirty="0"/>
              <a:t>Gb RAM</a:t>
            </a:r>
            <a:endParaRPr lang="ru-RU" sz="2000" dirty="0"/>
          </a:p>
        </p:txBody>
      </p:sp>
      <p:sp>
        <p:nvSpPr>
          <p:cNvPr id="11" name="TextBox 10">
            <a:extLst>
              <a:ext uri="{FF2B5EF4-FFF2-40B4-BE49-F238E27FC236}">
                <a16:creationId xmlns:a16="http://schemas.microsoft.com/office/drawing/2014/main" id="{8C9D3D8C-259E-40B3-B8F4-3C96C792ED0A}"/>
              </a:ext>
            </a:extLst>
          </p:cNvPr>
          <p:cNvSpPr txBox="1"/>
          <p:nvPr/>
        </p:nvSpPr>
        <p:spPr>
          <a:xfrm>
            <a:off x="9372069" y="1423493"/>
            <a:ext cx="1797531" cy="830997"/>
          </a:xfrm>
          <a:prstGeom prst="rect">
            <a:avLst/>
          </a:prstGeom>
          <a:noFill/>
        </p:spPr>
        <p:txBody>
          <a:bodyPr wrap="square" rtlCol="0">
            <a:spAutoFit/>
          </a:bodyPr>
          <a:lstStyle/>
          <a:p>
            <a:r>
              <a:rPr lang="ru-RU" sz="1600" i="1" dirty="0"/>
              <a:t>Значения представлены в секундах</a:t>
            </a:r>
          </a:p>
        </p:txBody>
      </p:sp>
      <p:sp>
        <p:nvSpPr>
          <p:cNvPr id="12" name="TextBox 11">
            <a:extLst>
              <a:ext uri="{FF2B5EF4-FFF2-40B4-BE49-F238E27FC236}">
                <a16:creationId xmlns:a16="http://schemas.microsoft.com/office/drawing/2014/main" id="{7DC2C38C-3468-4574-9ED8-112C57F33337}"/>
              </a:ext>
            </a:extLst>
          </p:cNvPr>
          <p:cNvSpPr txBox="1"/>
          <p:nvPr/>
        </p:nvSpPr>
        <p:spPr>
          <a:xfrm>
            <a:off x="9671457" y="4348423"/>
            <a:ext cx="2331434" cy="707886"/>
          </a:xfrm>
          <a:prstGeom prst="rect">
            <a:avLst/>
          </a:prstGeom>
          <a:noFill/>
          <a:ln>
            <a:solidFill>
              <a:schemeClr val="tx1"/>
            </a:solidFill>
            <a:prstDash val="lgDash"/>
          </a:ln>
        </p:spPr>
        <p:txBody>
          <a:bodyPr wrap="square" rtlCol="0">
            <a:spAutoFit/>
          </a:bodyPr>
          <a:lstStyle/>
          <a:p>
            <a:pPr algn="just"/>
            <a:r>
              <a:rPr lang="ru-RU" sz="2000" dirty="0"/>
              <a:t>Низкая</a:t>
            </a:r>
          </a:p>
          <a:p>
            <a:pPr algn="just"/>
            <a:r>
              <a:rPr lang="ru-RU" sz="2000" dirty="0"/>
              <a:t>масштабируемость</a:t>
            </a:r>
          </a:p>
        </p:txBody>
      </p:sp>
      <p:cxnSp>
        <p:nvCxnSpPr>
          <p:cNvPr id="13" name="Straight Arrow Connector 12">
            <a:extLst>
              <a:ext uri="{FF2B5EF4-FFF2-40B4-BE49-F238E27FC236}">
                <a16:creationId xmlns:a16="http://schemas.microsoft.com/office/drawing/2014/main" id="{4C7EF7E0-3D01-49B6-A175-806B4112439C}"/>
              </a:ext>
            </a:extLst>
          </p:cNvPr>
          <p:cNvCxnSpPr>
            <a:cxnSpLocks/>
            <a:stCxn id="12" idx="1"/>
          </p:cNvCxnSpPr>
          <p:nvPr/>
        </p:nvCxnSpPr>
        <p:spPr>
          <a:xfrm flipH="1">
            <a:off x="9371673" y="4702366"/>
            <a:ext cx="299784"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7373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E3CA15-4937-4ADA-8C18-E6E8A3B8E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719" y="1193182"/>
            <a:ext cx="8316478" cy="5180757"/>
          </a:xfrm>
          <a:prstGeom prst="rect">
            <a:avLst/>
          </a:prstGeom>
        </p:spPr>
      </p:pic>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13</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Разработка архитектуры эмулятора ядра MIPS</a:t>
            </a:r>
            <a:endParaRPr lang="ru-RU" sz="3600" dirty="0"/>
          </a:p>
        </p:txBody>
      </p:sp>
      <p:pic>
        <p:nvPicPr>
          <p:cNvPr id="6" name="Picture 5">
            <a:extLst>
              <a:ext uri="{FF2B5EF4-FFF2-40B4-BE49-F238E27FC236}">
                <a16:creationId xmlns:a16="http://schemas.microsoft.com/office/drawing/2014/main" id="{80E58A19-E863-472D-9A4A-2B66FCA75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6949" y="1570728"/>
            <a:ext cx="1980122" cy="5178257"/>
          </a:xfrm>
          <a:prstGeom prst="rect">
            <a:avLst/>
          </a:prstGeom>
        </p:spPr>
      </p:pic>
      <p:sp>
        <p:nvSpPr>
          <p:cNvPr id="7" name="TextBox 6">
            <a:extLst>
              <a:ext uri="{FF2B5EF4-FFF2-40B4-BE49-F238E27FC236}">
                <a16:creationId xmlns:a16="http://schemas.microsoft.com/office/drawing/2014/main" id="{4A7CFD2B-0D80-477A-BA49-DBB3352BE24F}"/>
              </a:ext>
            </a:extLst>
          </p:cNvPr>
          <p:cNvSpPr txBox="1"/>
          <p:nvPr/>
        </p:nvSpPr>
        <p:spPr>
          <a:xfrm>
            <a:off x="8860221" y="924397"/>
            <a:ext cx="2493579" cy="646331"/>
          </a:xfrm>
          <a:prstGeom prst="rect">
            <a:avLst/>
          </a:prstGeom>
          <a:noFill/>
        </p:spPr>
        <p:txBody>
          <a:bodyPr wrap="square" rtlCol="0">
            <a:spAutoFit/>
          </a:bodyPr>
          <a:lstStyle/>
          <a:p>
            <a:pPr algn="ctr"/>
            <a:r>
              <a:rPr lang="ru-RU" dirty="0"/>
              <a:t>Алгоритм основного цикла эмулятора</a:t>
            </a:r>
          </a:p>
        </p:txBody>
      </p:sp>
      <p:cxnSp>
        <p:nvCxnSpPr>
          <p:cNvPr id="8" name="Straight Connector 7">
            <a:extLst>
              <a:ext uri="{FF2B5EF4-FFF2-40B4-BE49-F238E27FC236}">
                <a16:creationId xmlns:a16="http://schemas.microsoft.com/office/drawing/2014/main" id="{664CDF13-CF4B-4956-A345-4E116DCFEDC9}"/>
              </a:ext>
            </a:extLst>
          </p:cNvPr>
          <p:cNvCxnSpPr>
            <a:cxnSpLocks/>
          </p:cNvCxnSpPr>
          <p:nvPr/>
        </p:nvCxnSpPr>
        <p:spPr>
          <a:xfrm>
            <a:off x="8871070"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9705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37438F-6887-49CD-8A14-AE66E0A1101B}"/>
              </a:ext>
            </a:extLst>
          </p:cNvPr>
          <p:cNvSpPr>
            <a:spLocks noGrp="1"/>
          </p:cNvSpPr>
          <p:nvPr>
            <p:ph type="sldNum" sz="quarter" idx="12"/>
          </p:nvPr>
        </p:nvSpPr>
        <p:spPr/>
        <p:txBody>
          <a:bodyPr/>
          <a:lstStyle/>
          <a:p>
            <a:fld id="{018BF65D-6ED2-4CD5-9A43-7F793B06593C}" type="slidenum">
              <a:rPr lang="ru-RU" smtClean="0"/>
              <a:t>14</a:t>
            </a:fld>
            <a:endParaRPr lang="ru-RU"/>
          </a:p>
        </p:txBody>
      </p:sp>
      <p:sp>
        <p:nvSpPr>
          <p:cNvPr id="4" name="Title 3">
            <a:extLst>
              <a:ext uri="{FF2B5EF4-FFF2-40B4-BE49-F238E27FC236}">
                <a16:creationId xmlns:a16="http://schemas.microsoft.com/office/drawing/2014/main" id="{0B140C4F-663E-4C34-B7B4-11D00B4704D7}"/>
              </a:ext>
            </a:extLst>
          </p:cNvPr>
          <p:cNvSpPr>
            <a:spLocks noGrp="1"/>
          </p:cNvSpPr>
          <p:nvPr>
            <p:ph type="title"/>
          </p:nvPr>
        </p:nvSpPr>
        <p:spPr/>
        <p:txBody>
          <a:bodyPr/>
          <a:lstStyle/>
          <a:p>
            <a:r>
              <a:rPr lang="ru-RU" sz="4400" b="1" dirty="0">
                <a:latin typeface="+mn-lt"/>
              </a:rPr>
              <a:t>Разработка эмулятора ядра </a:t>
            </a:r>
            <a:r>
              <a:rPr lang="en-US" sz="4400" b="1" dirty="0">
                <a:latin typeface="+mn-lt"/>
              </a:rPr>
              <a:t>MIPS Rush</a:t>
            </a:r>
            <a:endParaRPr lang="ru-RU" dirty="0"/>
          </a:p>
        </p:txBody>
      </p:sp>
      <p:sp>
        <p:nvSpPr>
          <p:cNvPr id="5" name="TextBox 4">
            <a:extLst>
              <a:ext uri="{FF2B5EF4-FFF2-40B4-BE49-F238E27FC236}">
                <a16:creationId xmlns:a16="http://schemas.microsoft.com/office/drawing/2014/main" id="{43F298D1-A156-476B-80E9-7A64F6041D17}"/>
              </a:ext>
            </a:extLst>
          </p:cNvPr>
          <p:cNvSpPr txBox="1"/>
          <p:nvPr/>
        </p:nvSpPr>
        <p:spPr>
          <a:xfrm>
            <a:off x="383534" y="1120676"/>
            <a:ext cx="11424931" cy="2308324"/>
          </a:xfrm>
          <a:prstGeom prst="rect">
            <a:avLst/>
          </a:prstGeom>
          <a:noFill/>
        </p:spPr>
        <p:txBody>
          <a:bodyPr wrap="square" rtlCol="0">
            <a:spAutoFit/>
          </a:bodyPr>
          <a:lstStyle/>
          <a:p>
            <a:pPr marL="342900" indent="-342900" algn="just">
              <a:buFont typeface="Arial" panose="020B0604020202020204" pitchFamily="34" charset="0"/>
              <a:buChar char="•"/>
            </a:pPr>
            <a:r>
              <a:rPr lang="ru-RU" sz="2400" dirty="0"/>
              <a:t>Основное средство разработки – язык программирования </a:t>
            </a:r>
            <a:r>
              <a:rPr lang="en-US" sz="2400" b="1" dirty="0">
                <a:solidFill>
                  <a:schemeClr val="accent1"/>
                </a:solidFill>
              </a:rPr>
              <a:t>Rust 1.76.0</a:t>
            </a:r>
            <a:endParaRPr lang="ru-RU" sz="2400" b="1" dirty="0">
              <a:solidFill>
                <a:schemeClr val="accent1"/>
              </a:solidFill>
            </a:endParaRPr>
          </a:p>
          <a:p>
            <a:pPr marL="342900" indent="-342900" algn="just">
              <a:buFont typeface="Arial" panose="020B0604020202020204" pitchFamily="34" charset="0"/>
              <a:buChar char="•"/>
            </a:pPr>
            <a:r>
              <a:rPr lang="ru-RU" sz="2400" dirty="0"/>
              <a:t>Реализована архитектура набора команд (</a:t>
            </a:r>
            <a:r>
              <a:rPr lang="en-US" sz="2400" dirty="0"/>
              <a:t>ISA</a:t>
            </a:r>
            <a:r>
              <a:rPr lang="ru-RU" sz="2400" dirty="0"/>
              <a:t>)</a:t>
            </a:r>
            <a:r>
              <a:rPr lang="en-US" sz="2400" dirty="0"/>
              <a:t> </a:t>
            </a:r>
            <a:r>
              <a:rPr lang="en-US" sz="2400" b="1" dirty="0"/>
              <a:t>MIPS32</a:t>
            </a:r>
          </a:p>
          <a:p>
            <a:pPr marL="342900" indent="-342900" algn="just">
              <a:buFont typeface="Arial" panose="020B0604020202020204" pitchFamily="34" charset="0"/>
              <a:buChar char="•"/>
            </a:pPr>
            <a:r>
              <a:rPr lang="ru-RU" sz="2400" dirty="0"/>
              <a:t>Основой является набор инструкций микропроцессора </a:t>
            </a:r>
            <a:r>
              <a:rPr lang="en-US" sz="2400" b="1" dirty="0"/>
              <a:t>MIPS R2000</a:t>
            </a:r>
          </a:p>
          <a:p>
            <a:pPr marL="342900" indent="-342900" algn="just">
              <a:buFont typeface="Arial" panose="020B0604020202020204" pitchFamily="34" charset="0"/>
              <a:buChar char="•"/>
            </a:pPr>
            <a:r>
              <a:rPr lang="ru-RU" sz="2400" dirty="0"/>
              <a:t>Реализовано </a:t>
            </a:r>
            <a:r>
              <a:rPr lang="ru-RU" sz="2400" b="1" dirty="0"/>
              <a:t>54</a:t>
            </a:r>
            <a:r>
              <a:rPr lang="ru-RU" sz="2400" dirty="0"/>
              <a:t> нативные инструкции и </a:t>
            </a:r>
            <a:r>
              <a:rPr lang="ru-RU" sz="2400" b="1" dirty="0"/>
              <a:t>73</a:t>
            </a:r>
            <a:r>
              <a:rPr lang="ru-RU" sz="2400" dirty="0"/>
              <a:t> псевдо-инструкции</a:t>
            </a:r>
            <a:endParaRPr lang="en-US" sz="2400" dirty="0"/>
          </a:p>
          <a:p>
            <a:pPr marL="342900" indent="-342900" algn="just">
              <a:buFont typeface="Arial" panose="020B0604020202020204" pitchFamily="34" charset="0"/>
              <a:buChar char="•"/>
            </a:pPr>
            <a:r>
              <a:rPr lang="ru-RU" sz="2400" dirty="0"/>
              <a:t>Частичная поддержка вычислений </a:t>
            </a:r>
            <a:r>
              <a:rPr lang="ru-RU" sz="2400" b="1" dirty="0"/>
              <a:t>с плавающей запятой</a:t>
            </a:r>
          </a:p>
          <a:p>
            <a:pPr marL="342900" indent="-342900" algn="just">
              <a:buFont typeface="Arial" panose="020B0604020202020204" pitchFamily="34" charset="0"/>
              <a:buChar char="•"/>
            </a:pPr>
            <a:r>
              <a:rPr lang="ru-RU" sz="2400" dirty="0"/>
              <a:t>Поддержка базовых </a:t>
            </a:r>
            <a:r>
              <a:rPr lang="ru-RU" sz="2400" b="1" dirty="0"/>
              <a:t>процессорных исключений</a:t>
            </a:r>
            <a:endParaRPr lang="en-US" sz="2400" b="1" dirty="0"/>
          </a:p>
        </p:txBody>
      </p:sp>
      <p:pic>
        <p:nvPicPr>
          <p:cNvPr id="6" name="Picture 5">
            <a:extLst>
              <a:ext uri="{FF2B5EF4-FFF2-40B4-BE49-F238E27FC236}">
                <a16:creationId xmlns:a16="http://schemas.microsoft.com/office/drawing/2014/main" id="{B8B55A8C-6C24-4289-9413-BACBF9CF2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814" y="3429000"/>
            <a:ext cx="7464371" cy="3162869"/>
          </a:xfrm>
          <a:prstGeom prst="rect">
            <a:avLst/>
          </a:prstGeom>
        </p:spPr>
      </p:pic>
    </p:spTree>
    <p:extLst>
      <p:ext uri="{BB962C8B-B14F-4D97-AF65-F5344CB8AC3E}">
        <p14:creationId xmlns:p14="http://schemas.microsoft.com/office/powerpoint/2010/main" val="113750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6A6BB6-FA68-4F75-AB29-CF2E54B3E1C6}"/>
              </a:ext>
            </a:extLst>
          </p:cNvPr>
          <p:cNvSpPr>
            <a:spLocks noGrp="1"/>
          </p:cNvSpPr>
          <p:nvPr>
            <p:ph type="sldNum" sz="quarter" idx="12"/>
          </p:nvPr>
        </p:nvSpPr>
        <p:spPr/>
        <p:txBody>
          <a:bodyPr/>
          <a:lstStyle/>
          <a:p>
            <a:fld id="{018BF65D-6ED2-4CD5-9A43-7F793B06593C}" type="slidenum">
              <a:rPr lang="ru-RU" smtClean="0"/>
              <a:t>15</a:t>
            </a:fld>
            <a:endParaRPr lang="ru-RU"/>
          </a:p>
        </p:txBody>
      </p:sp>
      <p:sp>
        <p:nvSpPr>
          <p:cNvPr id="4" name="Title 3">
            <a:extLst>
              <a:ext uri="{FF2B5EF4-FFF2-40B4-BE49-F238E27FC236}">
                <a16:creationId xmlns:a16="http://schemas.microsoft.com/office/drawing/2014/main" id="{A8664D05-5E4F-4A2A-9D98-285D904CDCEE}"/>
              </a:ext>
            </a:extLst>
          </p:cNvPr>
          <p:cNvSpPr>
            <a:spLocks noGrp="1"/>
          </p:cNvSpPr>
          <p:nvPr>
            <p:ph type="title"/>
          </p:nvPr>
        </p:nvSpPr>
        <p:spPr/>
        <p:txBody>
          <a:bodyPr>
            <a:noAutofit/>
          </a:bodyPr>
          <a:lstStyle/>
          <a:p>
            <a:r>
              <a:rPr lang="ru-RU" sz="3600" b="1" dirty="0">
                <a:latin typeface="+mn-lt"/>
              </a:rPr>
              <a:t>Пример эмуляции ПО реализующего алгоритм поиска простых чисел</a:t>
            </a:r>
            <a:endParaRPr lang="ru-RU" sz="3600" dirty="0"/>
          </a:p>
        </p:txBody>
      </p:sp>
      <p:pic>
        <p:nvPicPr>
          <p:cNvPr id="5" name="Picture 4">
            <a:extLst>
              <a:ext uri="{FF2B5EF4-FFF2-40B4-BE49-F238E27FC236}">
                <a16:creationId xmlns:a16="http://schemas.microsoft.com/office/drawing/2014/main" id="{BDD52CBB-1073-4F47-8F3C-8681DAB4ACB1}"/>
              </a:ext>
            </a:extLst>
          </p:cNvPr>
          <p:cNvPicPr>
            <a:picLocks noChangeAspect="1"/>
          </p:cNvPicPr>
          <p:nvPr/>
        </p:nvPicPr>
        <p:blipFill rotWithShape="1">
          <a:blip r:embed="rId3"/>
          <a:srcRect b="6001"/>
          <a:stretch/>
        </p:blipFill>
        <p:spPr>
          <a:xfrm>
            <a:off x="270540" y="1520818"/>
            <a:ext cx="3627322" cy="5065254"/>
          </a:xfrm>
          <a:prstGeom prst="rect">
            <a:avLst/>
          </a:prstGeom>
        </p:spPr>
      </p:pic>
      <p:pic>
        <p:nvPicPr>
          <p:cNvPr id="6" name="Picture 5">
            <a:extLst>
              <a:ext uri="{FF2B5EF4-FFF2-40B4-BE49-F238E27FC236}">
                <a16:creationId xmlns:a16="http://schemas.microsoft.com/office/drawing/2014/main" id="{58164351-B87E-46B3-8946-35DBFA2EB3D6}"/>
              </a:ext>
            </a:extLst>
          </p:cNvPr>
          <p:cNvPicPr>
            <a:picLocks noChangeAspect="1"/>
          </p:cNvPicPr>
          <p:nvPr/>
        </p:nvPicPr>
        <p:blipFill rotWithShape="1">
          <a:blip r:embed="rId4"/>
          <a:srcRect r="2028"/>
          <a:stretch/>
        </p:blipFill>
        <p:spPr>
          <a:xfrm>
            <a:off x="4170091" y="1547828"/>
            <a:ext cx="3553341" cy="5134174"/>
          </a:xfrm>
          <a:prstGeom prst="rect">
            <a:avLst/>
          </a:prstGeom>
        </p:spPr>
      </p:pic>
      <p:pic>
        <p:nvPicPr>
          <p:cNvPr id="7" name="Picture 6">
            <a:extLst>
              <a:ext uri="{FF2B5EF4-FFF2-40B4-BE49-F238E27FC236}">
                <a16:creationId xmlns:a16="http://schemas.microsoft.com/office/drawing/2014/main" id="{4F7E4D72-8F23-4B47-A925-978D742983CA}"/>
              </a:ext>
            </a:extLst>
          </p:cNvPr>
          <p:cNvPicPr>
            <a:picLocks noChangeAspect="1"/>
          </p:cNvPicPr>
          <p:nvPr/>
        </p:nvPicPr>
        <p:blipFill rotWithShape="1">
          <a:blip r:embed="rId5">
            <a:extLst>
              <a:ext uri="{28A0092B-C50C-407E-A947-70E740481C1C}">
                <a14:useLocalDpi xmlns:a14="http://schemas.microsoft.com/office/drawing/2010/main" val="0"/>
              </a:ext>
            </a:extLst>
          </a:blip>
          <a:srcRect r="2483"/>
          <a:stretch/>
        </p:blipFill>
        <p:spPr>
          <a:xfrm>
            <a:off x="7789420" y="1787512"/>
            <a:ext cx="4140942" cy="4286157"/>
          </a:xfrm>
          <a:prstGeom prst="rect">
            <a:avLst/>
          </a:prstGeom>
        </p:spPr>
      </p:pic>
      <p:sp>
        <p:nvSpPr>
          <p:cNvPr id="8" name="TextBox 7">
            <a:extLst>
              <a:ext uri="{FF2B5EF4-FFF2-40B4-BE49-F238E27FC236}">
                <a16:creationId xmlns:a16="http://schemas.microsoft.com/office/drawing/2014/main" id="{FD8C6BEC-B0BC-41FD-AF84-78ACA6DE073B}"/>
              </a:ext>
            </a:extLst>
          </p:cNvPr>
          <p:cNvSpPr txBox="1"/>
          <p:nvPr/>
        </p:nvSpPr>
        <p:spPr>
          <a:xfrm>
            <a:off x="491884" y="1027912"/>
            <a:ext cx="3184635" cy="400110"/>
          </a:xfrm>
          <a:prstGeom prst="rect">
            <a:avLst/>
          </a:prstGeom>
          <a:noFill/>
        </p:spPr>
        <p:txBody>
          <a:bodyPr wrap="square" rtlCol="0">
            <a:spAutoFit/>
          </a:bodyPr>
          <a:lstStyle/>
          <a:p>
            <a:pPr algn="ctr"/>
            <a:r>
              <a:rPr lang="ru-RU" sz="2000" b="1" dirty="0"/>
              <a:t>Исходный код на Си</a:t>
            </a:r>
          </a:p>
        </p:txBody>
      </p:sp>
      <p:sp>
        <p:nvSpPr>
          <p:cNvPr id="9" name="TextBox 8">
            <a:extLst>
              <a:ext uri="{FF2B5EF4-FFF2-40B4-BE49-F238E27FC236}">
                <a16:creationId xmlns:a16="http://schemas.microsoft.com/office/drawing/2014/main" id="{5F3FD5ED-E9D4-4051-9894-3CFD449D65CD}"/>
              </a:ext>
            </a:extLst>
          </p:cNvPr>
          <p:cNvSpPr txBox="1"/>
          <p:nvPr/>
        </p:nvSpPr>
        <p:spPr>
          <a:xfrm>
            <a:off x="3983865" y="1020463"/>
            <a:ext cx="3925795" cy="400110"/>
          </a:xfrm>
          <a:prstGeom prst="rect">
            <a:avLst/>
          </a:prstGeom>
          <a:noFill/>
        </p:spPr>
        <p:txBody>
          <a:bodyPr wrap="square" rtlCol="0">
            <a:spAutoFit/>
          </a:bodyPr>
          <a:lstStyle/>
          <a:p>
            <a:pPr algn="ctr"/>
            <a:r>
              <a:rPr lang="ru-RU" sz="2000" b="1" dirty="0"/>
              <a:t>Инструкции на языке Ассемблера</a:t>
            </a:r>
          </a:p>
        </p:txBody>
      </p:sp>
      <p:sp>
        <p:nvSpPr>
          <p:cNvPr id="10" name="TextBox 9">
            <a:extLst>
              <a:ext uri="{FF2B5EF4-FFF2-40B4-BE49-F238E27FC236}">
                <a16:creationId xmlns:a16="http://schemas.microsoft.com/office/drawing/2014/main" id="{C00486EB-7343-4113-9DE8-8132ECD17C37}"/>
              </a:ext>
            </a:extLst>
          </p:cNvPr>
          <p:cNvSpPr txBox="1"/>
          <p:nvPr/>
        </p:nvSpPr>
        <p:spPr>
          <a:xfrm>
            <a:off x="8004051" y="1015939"/>
            <a:ext cx="3627322" cy="707886"/>
          </a:xfrm>
          <a:prstGeom prst="rect">
            <a:avLst/>
          </a:prstGeom>
          <a:noFill/>
        </p:spPr>
        <p:txBody>
          <a:bodyPr wrap="square" rtlCol="0">
            <a:spAutoFit/>
          </a:bodyPr>
          <a:lstStyle/>
          <a:p>
            <a:pPr algn="ctr"/>
            <a:r>
              <a:rPr lang="ru-RU" sz="2000" b="1" dirty="0"/>
              <a:t>Эмуляция в разработанном эмуляторе </a:t>
            </a:r>
            <a:r>
              <a:rPr lang="en-US" sz="2000" b="1" dirty="0"/>
              <a:t>Rush</a:t>
            </a:r>
            <a:endParaRPr lang="ru-RU" sz="2000" b="1" dirty="0"/>
          </a:p>
        </p:txBody>
      </p:sp>
    </p:spTree>
    <p:extLst>
      <p:ext uri="{BB962C8B-B14F-4D97-AF65-F5344CB8AC3E}">
        <p14:creationId xmlns:p14="http://schemas.microsoft.com/office/powerpoint/2010/main" val="1871572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61FCDA-798F-4AE8-88DC-3B474D7834ED}"/>
              </a:ext>
            </a:extLst>
          </p:cNvPr>
          <p:cNvSpPr>
            <a:spLocks noGrp="1"/>
          </p:cNvSpPr>
          <p:nvPr>
            <p:ph type="sldNum" sz="quarter" idx="12"/>
          </p:nvPr>
        </p:nvSpPr>
        <p:spPr/>
        <p:txBody>
          <a:bodyPr/>
          <a:lstStyle/>
          <a:p>
            <a:fld id="{018BF65D-6ED2-4CD5-9A43-7F793B06593C}" type="slidenum">
              <a:rPr lang="ru-RU" smtClean="0"/>
              <a:t>16</a:t>
            </a:fld>
            <a:endParaRPr lang="ru-RU"/>
          </a:p>
        </p:txBody>
      </p:sp>
      <p:sp>
        <p:nvSpPr>
          <p:cNvPr id="4" name="Title 3">
            <a:extLst>
              <a:ext uri="{FF2B5EF4-FFF2-40B4-BE49-F238E27FC236}">
                <a16:creationId xmlns:a16="http://schemas.microsoft.com/office/drawing/2014/main" id="{7ED3DC58-7AEC-4D95-896B-2823D93B2BB8}"/>
              </a:ext>
            </a:extLst>
          </p:cNvPr>
          <p:cNvSpPr>
            <a:spLocks noGrp="1"/>
          </p:cNvSpPr>
          <p:nvPr>
            <p:ph type="title"/>
          </p:nvPr>
        </p:nvSpPr>
        <p:spPr/>
        <p:txBody>
          <a:bodyPr>
            <a:noAutofit/>
          </a:bodyPr>
          <a:lstStyle/>
          <a:p>
            <a:r>
              <a:rPr lang="ru-RU" sz="3200" b="1" dirty="0">
                <a:latin typeface="+mn-lt"/>
              </a:rPr>
              <a:t>Сравнение вариантов </a:t>
            </a:r>
            <a:r>
              <a:rPr lang="ru-RU" sz="3200" dirty="0"/>
              <a:t>декодирования</a:t>
            </a:r>
            <a:r>
              <a:rPr lang="ru-RU" sz="3200" b="1" dirty="0">
                <a:latin typeface="+mn-lt"/>
              </a:rPr>
              <a:t> инструкции</a:t>
            </a:r>
            <a:r>
              <a:rPr lang="en-US" sz="3200" b="1" dirty="0">
                <a:latin typeface="+mn-lt"/>
              </a:rPr>
              <a:t> MOVZ</a:t>
            </a:r>
            <a:endParaRPr lang="ru-RU" sz="3200" dirty="0"/>
          </a:p>
        </p:txBody>
      </p:sp>
      <p:sp>
        <p:nvSpPr>
          <p:cNvPr id="8" name="TextBox 7">
            <a:extLst>
              <a:ext uri="{FF2B5EF4-FFF2-40B4-BE49-F238E27FC236}">
                <a16:creationId xmlns:a16="http://schemas.microsoft.com/office/drawing/2014/main" id="{D35325AF-6917-4796-9047-C26A2D680844}"/>
              </a:ext>
            </a:extLst>
          </p:cNvPr>
          <p:cNvSpPr txBox="1"/>
          <p:nvPr/>
        </p:nvSpPr>
        <p:spPr>
          <a:xfrm>
            <a:off x="64972" y="1980906"/>
            <a:ext cx="1649692" cy="1015663"/>
          </a:xfrm>
          <a:prstGeom prst="rect">
            <a:avLst/>
          </a:prstGeom>
          <a:noFill/>
        </p:spPr>
        <p:txBody>
          <a:bodyPr wrap="square" rtlCol="0">
            <a:spAutoFit/>
          </a:bodyPr>
          <a:lstStyle/>
          <a:p>
            <a:pPr algn="r"/>
            <a:r>
              <a:rPr lang="en-US" sz="2000" b="1" dirty="0" err="1">
                <a:solidFill>
                  <a:srgbClr val="C00000"/>
                </a:solidFill>
              </a:rPr>
              <a:t>Qemu</a:t>
            </a:r>
            <a:endParaRPr lang="ru-RU" sz="2000" b="1" dirty="0">
              <a:solidFill>
                <a:srgbClr val="C00000"/>
              </a:solidFill>
            </a:endParaRPr>
          </a:p>
          <a:p>
            <a:pPr algn="r"/>
            <a:r>
              <a:rPr lang="ru-RU" sz="2000" b="1" dirty="0">
                <a:solidFill>
                  <a:srgbClr val="C00000"/>
                </a:solidFill>
              </a:rPr>
              <a:t>15 строк</a:t>
            </a:r>
            <a:endParaRPr lang="en-US" sz="2000" b="1" dirty="0">
              <a:solidFill>
                <a:srgbClr val="C00000"/>
              </a:solidFill>
            </a:endParaRPr>
          </a:p>
          <a:p>
            <a:pPr algn="r"/>
            <a:r>
              <a:rPr lang="ru-RU" sz="2000" b="1" dirty="0">
                <a:solidFill>
                  <a:srgbClr val="C00000"/>
                </a:solidFill>
              </a:rPr>
              <a:t>421</a:t>
            </a:r>
            <a:r>
              <a:rPr lang="en-US" sz="2000" b="1" dirty="0">
                <a:solidFill>
                  <a:srgbClr val="C00000"/>
                </a:solidFill>
              </a:rPr>
              <a:t> </a:t>
            </a:r>
            <a:r>
              <a:rPr lang="ru-RU" sz="2000" b="1" dirty="0">
                <a:solidFill>
                  <a:srgbClr val="C00000"/>
                </a:solidFill>
              </a:rPr>
              <a:t>символ</a:t>
            </a:r>
          </a:p>
        </p:txBody>
      </p:sp>
      <p:sp>
        <p:nvSpPr>
          <p:cNvPr id="9" name="TextBox 8">
            <a:extLst>
              <a:ext uri="{FF2B5EF4-FFF2-40B4-BE49-F238E27FC236}">
                <a16:creationId xmlns:a16="http://schemas.microsoft.com/office/drawing/2014/main" id="{2C9E594F-7F2C-4047-B666-171F60A38057}"/>
              </a:ext>
            </a:extLst>
          </p:cNvPr>
          <p:cNvSpPr txBox="1"/>
          <p:nvPr/>
        </p:nvSpPr>
        <p:spPr>
          <a:xfrm>
            <a:off x="0" y="3960900"/>
            <a:ext cx="1714664" cy="1015663"/>
          </a:xfrm>
          <a:prstGeom prst="rect">
            <a:avLst/>
          </a:prstGeom>
          <a:noFill/>
        </p:spPr>
        <p:txBody>
          <a:bodyPr wrap="square" rtlCol="0">
            <a:spAutoFit/>
          </a:bodyPr>
          <a:lstStyle/>
          <a:p>
            <a:pPr algn="r"/>
            <a:r>
              <a:rPr lang="en-US" sz="2000" b="1" dirty="0" err="1"/>
              <a:t>Kopycat</a:t>
            </a:r>
            <a:endParaRPr lang="ru-RU" sz="2000" b="1" dirty="0"/>
          </a:p>
          <a:p>
            <a:pPr algn="r"/>
            <a:r>
              <a:rPr lang="en-US" sz="2000" b="1" dirty="0"/>
              <a:t>9</a:t>
            </a:r>
            <a:r>
              <a:rPr lang="ru-RU" sz="2000" b="1" dirty="0"/>
              <a:t> строк</a:t>
            </a:r>
          </a:p>
          <a:p>
            <a:pPr algn="r"/>
            <a:r>
              <a:rPr lang="en-US" sz="2000" b="1" dirty="0"/>
              <a:t>246</a:t>
            </a:r>
            <a:r>
              <a:rPr lang="ru-RU" sz="2000" b="1" dirty="0"/>
              <a:t> символов</a:t>
            </a:r>
          </a:p>
        </p:txBody>
      </p:sp>
      <p:sp>
        <p:nvSpPr>
          <p:cNvPr id="10" name="TextBox 9">
            <a:extLst>
              <a:ext uri="{FF2B5EF4-FFF2-40B4-BE49-F238E27FC236}">
                <a16:creationId xmlns:a16="http://schemas.microsoft.com/office/drawing/2014/main" id="{30B20A42-2BAA-4900-80A6-C06249E17A18}"/>
              </a:ext>
            </a:extLst>
          </p:cNvPr>
          <p:cNvSpPr txBox="1"/>
          <p:nvPr/>
        </p:nvSpPr>
        <p:spPr>
          <a:xfrm>
            <a:off x="0" y="5502656"/>
            <a:ext cx="1714664" cy="1015663"/>
          </a:xfrm>
          <a:prstGeom prst="rect">
            <a:avLst/>
          </a:prstGeom>
          <a:noFill/>
        </p:spPr>
        <p:txBody>
          <a:bodyPr wrap="square" rtlCol="0">
            <a:spAutoFit/>
          </a:bodyPr>
          <a:lstStyle/>
          <a:p>
            <a:pPr algn="r"/>
            <a:r>
              <a:rPr lang="en-US" sz="2000" b="1" dirty="0">
                <a:solidFill>
                  <a:schemeClr val="accent1"/>
                </a:solidFill>
              </a:rPr>
              <a:t>Rush</a:t>
            </a:r>
            <a:endParaRPr lang="ru-RU" sz="2000" b="1" dirty="0">
              <a:solidFill>
                <a:schemeClr val="accent1"/>
              </a:solidFill>
            </a:endParaRPr>
          </a:p>
          <a:p>
            <a:pPr algn="r"/>
            <a:r>
              <a:rPr lang="en-US" sz="2000" b="1" dirty="0">
                <a:solidFill>
                  <a:schemeClr val="accent1"/>
                </a:solidFill>
              </a:rPr>
              <a:t>7</a:t>
            </a:r>
            <a:r>
              <a:rPr lang="ru-RU" sz="2000" b="1" dirty="0">
                <a:solidFill>
                  <a:schemeClr val="accent1"/>
                </a:solidFill>
              </a:rPr>
              <a:t> строк</a:t>
            </a:r>
          </a:p>
          <a:p>
            <a:pPr algn="r"/>
            <a:r>
              <a:rPr lang="ru-RU" sz="2000" b="1" dirty="0">
                <a:solidFill>
                  <a:schemeClr val="accent1"/>
                </a:solidFill>
              </a:rPr>
              <a:t>195</a:t>
            </a:r>
            <a:r>
              <a:rPr lang="en-US" sz="2000" b="1" dirty="0">
                <a:solidFill>
                  <a:schemeClr val="accent1"/>
                </a:solidFill>
              </a:rPr>
              <a:t> </a:t>
            </a:r>
            <a:r>
              <a:rPr lang="ru-RU" sz="2000" b="1" dirty="0">
                <a:solidFill>
                  <a:schemeClr val="accent1"/>
                </a:solidFill>
              </a:rPr>
              <a:t>символов</a:t>
            </a:r>
          </a:p>
        </p:txBody>
      </p:sp>
      <p:sp>
        <p:nvSpPr>
          <p:cNvPr id="11" name="TextBox 10">
            <a:extLst>
              <a:ext uri="{FF2B5EF4-FFF2-40B4-BE49-F238E27FC236}">
                <a16:creationId xmlns:a16="http://schemas.microsoft.com/office/drawing/2014/main" id="{A7C17345-4E54-4C08-AA16-C0F00D60D9F3}"/>
              </a:ext>
            </a:extLst>
          </p:cNvPr>
          <p:cNvSpPr txBox="1"/>
          <p:nvPr/>
        </p:nvSpPr>
        <p:spPr>
          <a:xfrm>
            <a:off x="7214911" y="4312661"/>
            <a:ext cx="4487863" cy="1754326"/>
          </a:xfrm>
          <a:prstGeom prst="rect">
            <a:avLst/>
          </a:prstGeom>
          <a:noFill/>
          <a:ln>
            <a:solidFill>
              <a:schemeClr val="tx1"/>
            </a:solidFill>
            <a:prstDash val="lgDash"/>
          </a:ln>
        </p:spPr>
        <p:txBody>
          <a:bodyPr wrap="square" rtlCol="0">
            <a:spAutoFit/>
          </a:bodyPr>
          <a:lstStyle/>
          <a:p>
            <a:pPr algn="just"/>
            <a:r>
              <a:rPr lang="ru-RU" b="1" dirty="0"/>
              <a:t>Набирающие популярность средства проектирования ПО </a:t>
            </a:r>
            <a:r>
              <a:rPr lang="ru-RU" b="1" u="sng" dirty="0"/>
              <a:t>позволяют уменьшить количество строк кода</a:t>
            </a:r>
            <a:r>
              <a:rPr lang="ru-RU" b="1" dirty="0"/>
              <a:t>, необходимых для описание программной реализации, таким образом </a:t>
            </a:r>
            <a:r>
              <a:rPr lang="ru-RU" b="1" u="sng" dirty="0"/>
              <a:t>снижая трудозатраты</a:t>
            </a:r>
            <a:r>
              <a:rPr lang="ru-RU" b="1" dirty="0"/>
              <a:t> на разработку ПО</a:t>
            </a:r>
          </a:p>
        </p:txBody>
      </p:sp>
      <p:pic>
        <p:nvPicPr>
          <p:cNvPr id="12" name="Picture 11">
            <a:extLst>
              <a:ext uri="{FF2B5EF4-FFF2-40B4-BE49-F238E27FC236}">
                <a16:creationId xmlns:a16="http://schemas.microsoft.com/office/drawing/2014/main" id="{5759B525-6131-44E4-82DF-99B8882D337B}"/>
              </a:ext>
            </a:extLst>
          </p:cNvPr>
          <p:cNvPicPr>
            <a:picLocks noChangeAspect="1"/>
          </p:cNvPicPr>
          <p:nvPr/>
        </p:nvPicPr>
        <p:blipFill rotWithShape="1">
          <a:blip r:embed="rId3"/>
          <a:srcRect b="39911"/>
          <a:stretch/>
        </p:blipFill>
        <p:spPr>
          <a:xfrm>
            <a:off x="7024030" y="1223699"/>
            <a:ext cx="4685279" cy="2643280"/>
          </a:xfrm>
          <a:prstGeom prst="rect">
            <a:avLst/>
          </a:prstGeom>
        </p:spPr>
      </p:pic>
      <p:pic>
        <p:nvPicPr>
          <p:cNvPr id="13" name="Picture 12">
            <a:extLst>
              <a:ext uri="{FF2B5EF4-FFF2-40B4-BE49-F238E27FC236}">
                <a16:creationId xmlns:a16="http://schemas.microsoft.com/office/drawing/2014/main" id="{E1E0E239-D29B-4DA5-9AA4-D0099907B2D1}"/>
              </a:ext>
            </a:extLst>
          </p:cNvPr>
          <p:cNvPicPr>
            <a:picLocks noChangeAspect="1"/>
          </p:cNvPicPr>
          <p:nvPr/>
        </p:nvPicPr>
        <p:blipFill>
          <a:blip r:embed="rId4"/>
          <a:stretch>
            <a:fillRect/>
          </a:stretch>
        </p:blipFill>
        <p:spPr>
          <a:xfrm>
            <a:off x="1793719" y="1082974"/>
            <a:ext cx="4506792" cy="2573916"/>
          </a:xfrm>
          <a:prstGeom prst="rect">
            <a:avLst/>
          </a:prstGeom>
        </p:spPr>
      </p:pic>
      <p:pic>
        <p:nvPicPr>
          <p:cNvPr id="17" name="Picture 16">
            <a:extLst>
              <a:ext uri="{FF2B5EF4-FFF2-40B4-BE49-F238E27FC236}">
                <a16:creationId xmlns:a16="http://schemas.microsoft.com/office/drawing/2014/main" id="{D82B0980-8BBA-4E52-82A7-099659D7BB02}"/>
              </a:ext>
            </a:extLst>
          </p:cNvPr>
          <p:cNvPicPr>
            <a:picLocks noChangeAspect="1"/>
          </p:cNvPicPr>
          <p:nvPr/>
        </p:nvPicPr>
        <p:blipFill>
          <a:blip r:embed="rId5"/>
          <a:stretch>
            <a:fillRect/>
          </a:stretch>
        </p:blipFill>
        <p:spPr>
          <a:xfrm>
            <a:off x="1714664" y="5348180"/>
            <a:ext cx="5147085" cy="1312914"/>
          </a:xfrm>
          <a:prstGeom prst="rect">
            <a:avLst/>
          </a:prstGeom>
        </p:spPr>
      </p:pic>
      <p:pic>
        <p:nvPicPr>
          <p:cNvPr id="19" name="Picture 18">
            <a:extLst>
              <a:ext uri="{FF2B5EF4-FFF2-40B4-BE49-F238E27FC236}">
                <a16:creationId xmlns:a16="http://schemas.microsoft.com/office/drawing/2014/main" id="{4B933CC2-40D2-4E4F-9866-DECFD17838C4}"/>
              </a:ext>
            </a:extLst>
          </p:cNvPr>
          <p:cNvPicPr>
            <a:picLocks noChangeAspect="1"/>
          </p:cNvPicPr>
          <p:nvPr/>
        </p:nvPicPr>
        <p:blipFill>
          <a:blip r:embed="rId6"/>
          <a:stretch>
            <a:fillRect/>
          </a:stretch>
        </p:blipFill>
        <p:spPr>
          <a:xfrm>
            <a:off x="1714664" y="3747641"/>
            <a:ext cx="5230311" cy="1442183"/>
          </a:xfrm>
          <a:prstGeom prst="rect">
            <a:avLst/>
          </a:prstGeom>
        </p:spPr>
      </p:pic>
    </p:spTree>
    <p:extLst>
      <p:ext uri="{BB962C8B-B14F-4D97-AF65-F5344CB8AC3E}">
        <p14:creationId xmlns:p14="http://schemas.microsoft.com/office/powerpoint/2010/main" val="210292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4A935ABA-1242-4137-BB93-752D31FDFC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4095" y="1451205"/>
            <a:ext cx="5852160" cy="4389120"/>
          </a:xfrm>
        </p:spPr>
      </p:pic>
      <p:sp>
        <p:nvSpPr>
          <p:cNvPr id="3" name="Slide Number Placeholder 2">
            <a:extLst>
              <a:ext uri="{FF2B5EF4-FFF2-40B4-BE49-F238E27FC236}">
                <a16:creationId xmlns:a16="http://schemas.microsoft.com/office/drawing/2014/main" id="{609131F6-E374-446E-8162-3C1CCC5AFF50}"/>
              </a:ext>
            </a:extLst>
          </p:cNvPr>
          <p:cNvSpPr>
            <a:spLocks noGrp="1"/>
          </p:cNvSpPr>
          <p:nvPr>
            <p:ph type="sldNum" sz="quarter" idx="12"/>
          </p:nvPr>
        </p:nvSpPr>
        <p:spPr/>
        <p:txBody>
          <a:bodyPr/>
          <a:lstStyle/>
          <a:p>
            <a:fld id="{018BF65D-6ED2-4CD5-9A43-7F793B06593C}" type="slidenum">
              <a:rPr lang="ru-RU" smtClean="0"/>
              <a:t>17</a:t>
            </a:fld>
            <a:endParaRPr lang="ru-RU"/>
          </a:p>
        </p:txBody>
      </p:sp>
      <p:sp>
        <p:nvSpPr>
          <p:cNvPr id="4" name="Title 3">
            <a:extLst>
              <a:ext uri="{FF2B5EF4-FFF2-40B4-BE49-F238E27FC236}">
                <a16:creationId xmlns:a16="http://schemas.microsoft.com/office/drawing/2014/main" id="{558F9878-B2C7-445D-A3AF-A7EF916B89C6}"/>
              </a:ext>
            </a:extLst>
          </p:cNvPr>
          <p:cNvSpPr>
            <a:spLocks noGrp="1"/>
          </p:cNvSpPr>
          <p:nvPr>
            <p:ph type="title"/>
          </p:nvPr>
        </p:nvSpPr>
        <p:spPr/>
        <p:txBody>
          <a:bodyPr>
            <a:noAutofit/>
          </a:bodyPr>
          <a:lstStyle/>
          <a:p>
            <a:r>
              <a:rPr lang="ru-RU" sz="3200" b="1" dirty="0">
                <a:latin typeface="+mn-lt"/>
              </a:rPr>
              <a:t>Результаты испытания быстродействия эмуляторов </a:t>
            </a:r>
            <a:r>
              <a:rPr lang="en-US" sz="3200" b="1" dirty="0">
                <a:latin typeface="+mn-lt"/>
              </a:rPr>
              <a:t>MIPS</a:t>
            </a:r>
            <a:endParaRPr lang="ru-RU" sz="3200" dirty="0"/>
          </a:p>
        </p:txBody>
      </p:sp>
      <p:sp>
        <p:nvSpPr>
          <p:cNvPr id="9" name="TextBox 8">
            <a:extLst>
              <a:ext uri="{FF2B5EF4-FFF2-40B4-BE49-F238E27FC236}">
                <a16:creationId xmlns:a16="http://schemas.microsoft.com/office/drawing/2014/main" id="{20C52FBE-6D5E-4BA2-B4DD-546FE440C021}"/>
              </a:ext>
            </a:extLst>
          </p:cNvPr>
          <p:cNvSpPr txBox="1"/>
          <p:nvPr/>
        </p:nvSpPr>
        <p:spPr>
          <a:xfrm>
            <a:off x="484095" y="1070587"/>
            <a:ext cx="6520329" cy="369332"/>
          </a:xfrm>
          <a:prstGeom prst="rect">
            <a:avLst/>
          </a:prstGeom>
          <a:noFill/>
        </p:spPr>
        <p:txBody>
          <a:bodyPr wrap="square" rtlCol="0">
            <a:spAutoFit/>
          </a:bodyPr>
          <a:lstStyle/>
          <a:p>
            <a:r>
              <a:rPr lang="ru-RU" dirty="0"/>
              <a:t>Выполнение ПО, реализующего алгоритм поиска простых чисел</a:t>
            </a:r>
          </a:p>
        </p:txBody>
      </p:sp>
      <p:sp>
        <p:nvSpPr>
          <p:cNvPr id="19" name="TextBox 18">
            <a:extLst>
              <a:ext uri="{FF2B5EF4-FFF2-40B4-BE49-F238E27FC236}">
                <a16:creationId xmlns:a16="http://schemas.microsoft.com/office/drawing/2014/main" id="{22F7DAD1-666A-43C2-BF78-72EEC982BF87}"/>
              </a:ext>
            </a:extLst>
          </p:cNvPr>
          <p:cNvSpPr txBox="1"/>
          <p:nvPr/>
        </p:nvSpPr>
        <p:spPr>
          <a:xfrm>
            <a:off x="6729506" y="1451205"/>
            <a:ext cx="4978400" cy="1477328"/>
          </a:xfrm>
          <a:prstGeom prst="rect">
            <a:avLst/>
          </a:prstGeom>
          <a:noFill/>
        </p:spPr>
        <p:txBody>
          <a:bodyPr wrap="square" rtlCol="0">
            <a:spAutoFit/>
          </a:bodyPr>
          <a:lstStyle/>
          <a:p>
            <a:pPr algn="just"/>
            <a:r>
              <a:rPr lang="en-US" b="1" dirty="0"/>
              <a:t>IPS (instructions per second - </a:t>
            </a:r>
            <a:r>
              <a:rPr lang="ru-RU" b="1" dirty="0"/>
              <a:t>инструкций в секунду</a:t>
            </a:r>
            <a:r>
              <a:rPr lang="en-US" b="1" dirty="0"/>
              <a:t>)</a:t>
            </a:r>
            <a:r>
              <a:rPr lang="ru-RU" dirty="0"/>
              <a:t> – единица измерения быстродействия процессоров</a:t>
            </a:r>
            <a:r>
              <a:rPr lang="en-US" dirty="0"/>
              <a:t>. </a:t>
            </a:r>
            <a:r>
              <a:rPr lang="ru-RU" dirty="0"/>
              <a:t>Приведены средние значения </a:t>
            </a:r>
            <a:r>
              <a:rPr lang="en-US" dirty="0"/>
              <a:t>IPS</a:t>
            </a:r>
            <a:r>
              <a:rPr lang="ru-RU" dirty="0"/>
              <a:t>.</a:t>
            </a:r>
          </a:p>
          <a:p>
            <a:pPr algn="just"/>
            <a:r>
              <a:rPr lang="ru-RU" dirty="0"/>
              <a:t>Компиляция проводилась с использованием </a:t>
            </a:r>
            <a:r>
              <a:rPr lang="en-US" u="sng" dirty="0" err="1"/>
              <a:t>mips</a:t>
            </a:r>
            <a:r>
              <a:rPr lang="en-US" u="sng" dirty="0"/>
              <a:t>-none-elf-</a:t>
            </a:r>
            <a:r>
              <a:rPr lang="en-US" u="sng" dirty="0" err="1"/>
              <a:t>gcc</a:t>
            </a:r>
            <a:r>
              <a:rPr lang="en-US" u="sng" dirty="0"/>
              <a:t> 6.3.0</a:t>
            </a:r>
            <a:r>
              <a:rPr lang="ru-RU" u="sng" dirty="0"/>
              <a:t>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1EF9F5-A8BD-4D79-BA2E-B237ACF09C3B}"/>
                  </a:ext>
                </a:extLst>
              </p:cNvPr>
              <p:cNvSpPr txBox="1"/>
              <p:nvPr/>
            </p:nvSpPr>
            <p:spPr>
              <a:xfrm>
                <a:off x="6729506" y="3189440"/>
                <a:ext cx="4978400" cy="2308324"/>
              </a:xfrm>
              <a:prstGeom prst="rect">
                <a:avLst/>
              </a:prstGeom>
              <a:noFill/>
            </p:spPr>
            <p:txBody>
              <a:bodyPr wrap="square" rtlCol="0">
                <a:spAutoFit/>
              </a:bodyPr>
              <a:lstStyle/>
              <a:p>
                <a:pPr algn="just"/>
                <a:r>
                  <a:rPr lang="ru-RU" dirty="0"/>
                  <a:t>Разработанный эмулятор </a:t>
                </a:r>
                <a:r>
                  <a:rPr lang="en-US" b="1" dirty="0">
                    <a:solidFill>
                      <a:schemeClr val="accent1"/>
                    </a:solidFill>
                  </a:rPr>
                  <a:t>Rush</a:t>
                </a:r>
                <a:r>
                  <a:rPr lang="en-US" dirty="0"/>
                  <a:t> </a:t>
                </a:r>
                <a:r>
                  <a:rPr lang="ru-RU" dirty="0"/>
                  <a:t>показывает </a:t>
                </a:r>
                <a:r>
                  <a:rPr lang="ru-RU" u="sng" dirty="0"/>
                  <a:t>высокие результаты</a:t>
                </a:r>
                <a:r>
                  <a:rPr lang="ru-RU" dirty="0"/>
                  <a:t> </a:t>
                </a:r>
                <a:r>
                  <a:rPr lang="en-US" dirty="0"/>
                  <a:t>IPS</a:t>
                </a:r>
                <a:r>
                  <a:rPr lang="ru-RU" dirty="0"/>
                  <a:t> среди исследуемых решений. По сравнению с </a:t>
                </a:r>
                <a:r>
                  <a:rPr lang="en-US" b="1" dirty="0" err="1"/>
                  <a:t>Kopycat</a:t>
                </a:r>
                <a:r>
                  <a:rPr lang="en-US" dirty="0"/>
                  <a:t> </a:t>
                </a:r>
                <a:r>
                  <a:rPr lang="ru-RU" dirty="0"/>
                  <a:t>скорость выше в </a:t>
                </a:r>
                <a14:m>
                  <m:oMath xmlns:m="http://schemas.openxmlformats.org/officeDocument/2006/math">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rPr>
                      <m:t>5</m:t>
                    </m:r>
                  </m:oMath>
                </a14:m>
                <a:r>
                  <a:rPr lang="ru-RU" dirty="0"/>
                  <a:t> раз. Быстродействия </a:t>
                </a:r>
                <a:r>
                  <a:rPr lang="en-US" b="1" dirty="0" err="1">
                    <a:solidFill>
                      <a:srgbClr val="C00000"/>
                    </a:solidFill>
                  </a:rPr>
                  <a:t>Qemu</a:t>
                </a:r>
                <a:r>
                  <a:rPr lang="en-US" dirty="0"/>
                  <a:t> </a:t>
                </a:r>
                <a:r>
                  <a:rPr lang="ru-RU" dirty="0"/>
                  <a:t>возможно достичь за</a:t>
                </a:r>
                <a:r>
                  <a:rPr lang="en-US" dirty="0"/>
                  <a:t> </a:t>
                </a:r>
                <a:r>
                  <a:rPr lang="ru-RU" dirty="0"/>
                  <a:t>счет внедрения в процесс эмуляции </a:t>
                </a:r>
                <a:r>
                  <a:rPr lang="ru-RU" u="sng" dirty="0"/>
                  <a:t>технологии </a:t>
                </a:r>
                <a:r>
                  <a:rPr lang="en-US" u="sng" dirty="0"/>
                  <a:t>JIT </a:t>
                </a:r>
                <a:r>
                  <a:rPr lang="ru-RU" u="sng" dirty="0"/>
                  <a:t>компиляции </a:t>
                </a:r>
                <a:r>
                  <a:rPr lang="ru-RU" dirty="0"/>
                  <a:t>инструкций эмулируемой системы в инструкции системы хоста.</a:t>
                </a:r>
              </a:p>
            </p:txBody>
          </p:sp>
        </mc:Choice>
        <mc:Fallback xmlns="">
          <p:sp>
            <p:nvSpPr>
              <p:cNvPr id="21" name="TextBox 20">
                <a:extLst>
                  <a:ext uri="{FF2B5EF4-FFF2-40B4-BE49-F238E27FC236}">
                    <a16:creationId xmlns:a16="http://schemas.microsoft.com/office/drawing/2014/main" id="{2D1EF9F5-A8BD-4D79-BA2E-B237ACF09C3B}"/>
                  </a:ext>
                </a:extLst>
              </p:cNvPr>
              <p:cNvSpPr txBox="1">
                <a:spLocks noRot="1" noChangeAspect="1" noMove="1" noResize="1" noEditPoints="1" noAdjustHandles="1" noChangeArrowheads="1" noChangeShapeType="1" noTextEdit="1"/>
              </p:cNvSpPr>
              <p:nvPr/>
            </p:nvSpPr>
            <p:spPr>
              <a:xfrm>
                <a:off x="6729506" y="3189440"/>
                <a:ext cx="4978400" cy="2308324"/>
              </a:xfrm>
              <a:prstGeom prst="rect">
                <a:avLst/>
              </a:prstGeom>
              <a:blipFill>
                <a:blip r:embed="rId4"/>
                <a:stretch>
                  <a:fillRect l="-1102" t="-1319" r="-857" b="-3166"/>
                </a:stretch>
              </a:blipFill>
            </p:spPr>
            <p:txBody>
              <a:bodyPr/>
              <a:lstStyle/>
              <a:p>
                <a:r>
                  <a:rPr lang="ru-RU">
                    <a:noFill/>
                  </a:rPr>
                  <a:t> </a:t>
                </a:r>
              </a:p>
            </p:txBody>
          </p:sp>
        </mc:Fallback>
      </mc:AlternateContent>
      <p:sp>
        <p:nvSpPr>
          <p:cNvPr id="22" name="TextBox 21">
            <a:extLst>
              <a:ext uri="{FF2B5EF4-FFF2-40B4-BE49-F238E27FC236}">
                <a16:creationId xmlns:a16="http://schemas.microsoft.com/office/drawing/2014/main" id="{B8E6F242-8F46-432D-A233-3D11133104F7}"/>
              </a:ext>
            </a:extLst>
          </p:cNvPr>
          <p:cNvSpPr txBox="1"/>
          <p:nvPr/>
        </p:nvSpPr>
        <p:spPr>
          <a:xfrm>
            <a:off x="484095" y="5758672"/>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высокого быстродействия эмуляции</a:t>
            </a:r>
            <a:r>
              <a:rPr lang="ru-RU" b="1" dirty="0"/>
              <a:t> ядра </a:t>
            </a:r>
            <a:r>
              <a:rPr lang="en-US" b="1" dirty="0"/>
              <a:t>MIPS</a:t>
            </a:r>
            <a:r>
              <a:rPr lang="ru-RU" b="1" dirty="0"/>
              <a:t> по сравнению с аналогами, разработанными с использованием традиционных средств проектирования</a:t>
            </a:r>
            <a:r>
              <a:rPr lang="en-US" b="1" dirty="0"/>
              <a:t> </a:t>
            </a:r>
            <a:r>
              <a:rPr lang="ru-RU" b="1" dirty="0"/>
              <a:t>ПО, таких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4219672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3B7AE6-AA4F-4FA7-BA4D-21853B997106}"/>
              </a:ext>
            </a:extLst>
          </p:cNvPr>
          <p:cNvSpPr>
            <a:spLocks noGrp="1"/>
          </p:cNvSpPr>
          <p:nvPr>
            <p:ph type="sldNum" sz="quarter" idx="12"/>
          </p:nvPr>
        </p:nvSpPr>
        <p:spPr/>
        <p:txBody>
          <a:bodyPr/>
          <a:lstStyle/>
          <a:p>
            <a:fld id="{018BF65D-6ED2-4CD5-9A43-7F793B06593C}" type="slidenum">
              <a:rPr lang="ru-RU" smtClean="0"/>
              <a:t>18</a:t>
            </a:fld>
            <a:endParaRPr lang="ru-RU"/>
          </a:p>
        </p:txBody>
      </p:sp>
      <p:sp>
        <p:nvSpPr>
          <p:cNvPr id="4" name="Title 3">
            <a:extLst>
              <a:ext uri="{FF2B5EF4-FFF2-40B4-BE49-F238E27FC236}">
                <a16:creationId xmlns:a16="http://schemas.microsoft.com/office/drawing/2014/main" id="{2968D927-CEE1-4397-BEB3-9C1409C702B1}"/>
              </a:ext>
            </a:extLst>
          </p:cNvPr>
          <p:cNvSpPr>
            <a:spLocks noGrp="1"/>
          </p:cNvSpPr>
          <p:nvPr>
            <p:ph type="title"/>
          </p:nvPr>
        </p:nvSpPr>
        <p:spPr/>
        <p:txBody>
          <a:bodyPr>
            <a:noAutofit/>
          </a:bodyPr>
          <a:lstStyle/>
          <a:p>
            <a:r>
              <a:rPr lang="ru-RU" sz="3200" dirty="0"/>
              <a:t>Сравнение трудозатрат на реализацию эмуляторов</a:t>
            </a:r>
          </a:p>
        </p:txBody>
      </p:sp>
      <p:graphicFrame>
        <p:nvGraphicFramePr>
          <p:cNvPr id="5" name="Table 2">
            <a:extLst>
              <a:ext uri="{FF2B5EF4-FFF2-40B4-BE49-F238E27FC236}">
                <a16:creationId xmlns:a16="http://schemas.microsoft.com/office/drawing/2014/main" id="{469D32D4-90C8-4319-8F4C-83762665B681}"/>
              </a:ext>
            </a:extLst>
          </p:cNvPr>
          <p:cNvGraphicFramePr>
            <a:graphicFrameLocks noGrp="1"/>
          </p:cNvGraphicFramePr>
          <p:nvPr>
            <p:extLst>
              <p:ext uri="{D42A27DB-BD31-4B8C-83A1-F6EECF244321}">
                <p14:modId xmlns:p14="http://schemas.microsoft.com/office/powerpoint/2010/main" val="3395854486"/>
              </p:ext>
            </p:extLst>
          </p:nvPr>
        </p:nvGraphicFramePr>
        <p:xfrm>
          <a:off x="277781" y="1086902"/>
          <a:ext cx="6669268" cy="4376322"/>
        </p:xfrm>
        <a:graphic>
          <a:graphicData uri="http://schemas.openxmlformats.org/drawingml/2006/table">
            <a:tbl>
              <a:tblPr firstRow="1" bandRow="1">
                <a:tableStyleId>{5FD0F851-EC5A-4D38-B0AD-8093EC10F338}</a:tableStyleId>
              </a:tblPr>
              <a:tblGrid>
                <a:gridCol w="1359772">
                  <a:extLst>
                    <a:ext uri="{9D8B030D-6E8A-4147-A177-3AD203B41FA5}">
                      <a16:colId xmlns:a16="http://schemas.microsoft.com/office/drawing/2014/main" val="1758293303"/>
                    </a:ext>
                  </a:extLst>
                </a:gridCol>
                <a:gridCol w="2121647">
                  <a:extLst>
                    <a:ext uri="{9D8B030D-6E8A-4147-A177-3AD203B41FA5}">
                      <a16:colId xmlns:a16="http://schemas.microsoft.com/office/drawing/2014/main" val="1082189938"/>
                    </a:ext>
                  </a:extLst>
                </a:gridCol>
                <a:gridCol w="1541929">
                  <a:extLst>
                    <a:ext uri="{9D8B030D-6E8A-4147-A177-3AD203B41FA5}">
                      <a16:colId xmlns:a16="http://schemas.microsoft.com/office/drawing/2014/main" val="803983233"/>
                    </a:ext>
                  </a:extLst>
                </a:gridCol>
                <a:gridCol w="1645920">
                  <a:extLst>
                    <a:ext uri="{9D8B030D-6E8A-4147-A177-3AD203B41FA5}">
                      <a16:colId xmlns:a16="http://schemas.microsoft.com/office/drawing/2014/main" val="3386426221"/>
                    </a:ext>
                  </a:extLst>
                </a:gridCol>
              </a:tblGrid>
              <a:tr h="1142371">
                <a:tc>
                  <a:txBody>
                    <a:bodyPr/>
                    <a:lstStyle/>
                    <a:p>
                      <a:pPr algn="ctr"/>
                      <a:r>
                        <a:rPr lang="ru-RU" sz="2000" dirty="0"/>
                        <a:t>Эмулятор</a:t>
                      </a:r>
                    </a:p>
                  </a:txBody>
                  <a:tcPr anchor="ctr"/>
                </a:tc>
                <a:tc>
                  <a:txBody>
                    <a:bodyPr/>
                    <a:lstStyle/>
                    <a:p>
                      <a:pPr algn="ctr"/>
                      <a:r>
                        <a:rPr lang="ru-RU" sz="2000" dirty="0"/>
                        <a:t>Быстродействие, </a:t>
                      </a:r>
                      <a:r>
                        <a:rPr lang="en-US" sz="2000" dirty="0"/>
                        <a:t>IPS</a:t>
                      </a:r>
                      <a:endParaRPr lang="ru-RU" sz="2000" dirty="0"/>
                    </a:p>
                  </a:txBody>
                  <a:tcPr anchor="ctr"/>
                </a:tc>
                <a:tc>
                  <a:txBody>
                    <a:bodyPr/>
                    <a:lstStyle/>
                    <a:p>
                      <a:pPr algn="ctr"/>
                      <a:r>
                        <a:rPr lang="ru-RU" sz="2000" kern="100" dirty="0">
                          <a:effectLst/>
                          <a:latin typeface="+mn-lt"/>
                          <a:cs typeface="Times New Roman" panose="02020603050405020304" pitchFamily="18" charset="0"/>
                        </a:rPr>
                        <a:t>Количество тысяч строк исходного кода </a:t>
                      </a:r>
                      <a:r>
                        <a:rPr lang="en-US" sz="2000" i="1" u="sng" kern="100" dirty="0">
                          <a:effectLst/>
                          <a:latin typeface="+mn-lt"/>
                          <a:cs typeface="Times New Roman" panose="02020603050405020304" pitchFamily="18" charset="0"/>
                        </a:rPr>
                        <a:t>KSLOC</a:t>
                      </a:r>
                      <a:endParaRPr lang="ru-RU" sz="2000" i="1" u="sng" dirty="0"/>
                    </a:p>
                  </a:txBody>
                  <a:tcPr anchor="ctr"/>
                </a:tc>
                <a:tc>
                  <a:txBody>
                    <a:bodyPr/>
                    <a:lstStyle/>
                    <a:p>
                      <a:pPr algn="ctr"/>
                      <a:r>
                        <a:rPr lang="ru-RU" sz="2000" i="0" u="none" dirty="0"/>
                        <a:t>Оценочное количество человеко-месяцев </a:t>
                      </a:r>
                      <a:r>
                        <a:rPr lang="en-US" sz="2000" i="1" u="sng" dirty="0"/>
                        <a:t>PM</a:t>
                      </a:r>
                      <a:endParaRPr lang="ru-RU" sz="2000" i="1" u="sng" dirty="0"/>
                    </a:p>
                  </a:txBody>
                  <a:tcPr anchor="ctr"/>
                </a:tc>
                <a:extLst>
                  <a:ext uri="{0D108BD9-81ED-4DB2-BD59-A6C34878D82A}">
                    <a16:rowId xmlns:a16="http://schemas.microsoft.com/office/drawing/2014/main" val="495685662"/>
                  </a:ext>
                </a:extLst>
              </a:tr>
              <a:tr h="510947">
                <a:tc>
                  <a:txBody>
                    <a:bodyPr/>
                    <a:lstStyle/>
                    <a:p>
                      <a:pPr algn="ctr"/>
                      <a:r>
                        <a:rPr lang="en-US" sz="2400" b="1" dirty="0" err="1">
                          <a:solidFill>
                            <a:srgbClr val="C00000"/>
                          </a:solidFill>
                        </a:rPr>
                        <a:t>Qemu</a:t>
                      </a:r>
                      <a:endParaRPr lang="ru-RU" sz="2400" b="1" dirty="0">
                        <a:solidFill>
                          <a:srgbClr val="C0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rgbClr val="C00000"/>
                          </a:solidFill>
                          <a:effectLst/>
                          <a:latin typeface="+mn-lt"/>
                          <a:ea typeface="+mn-ea"/>
                          <a:cs typeface="+mn-cs"/>
                        </a:rPr>
                        <a:t>30525</a:t>
                      </a:r>
                    </a:p>
                  </a:txBody>
                  <a:tcPr anchor="ctr"/>
                </a:tc>
                <a:tc>
                  <a:txBody>
                    <a:bodyPr/>
                    <a:lstStyle/>
                    <a:p>
                      <a:pPr algn="ctr"/>
                      <a:r>
                        <a:rPr lang="en-US" sz="2400" dirty="0">
                          <a:solidFill>
                            <a:srgbClr val="C00000"/>
                          </a:solidFill>
                        </a:rPr>
                        <a:t>53.2</a:t>
                      </a:r>
                      <a:endParaRPr lang="ru-RU" sz="2400" dirty="0">
                        <a:solidFill>
                          <a:srgbClr val="C00000"/>
                        </a:solidFill>
                      </a:endParaRPr>
                    </a:p>
                  </a:txBody>
                  <a:tcPr anchor="ctr"/>
                </a:tc>
                <a:tc>
                  <a:txBody>
                    <a:bodyPr/>
                    <a:lstStyle/>
                    <a:p>
                      <a:pPr algn="ctr"/>
                      <a:r>
                        <a:rPr lang="ru-RU" sz="2400" b="0" i="0" kern="1200" dirty="0">
                          <a:solidFill>
                            <a:srgbClr val="C00000"/>
                          </a:solidFill>
                          <a:effectLst/>
                          <a:latin typeface="+mn-lt"/>
                          <a:ea typeface="+mn-ea"/>
                          <a:cs typeface="+mn-cs"/>
                        </a:rPr>
                        <a:t>117.9</a:t>
                      </a:r>
                      <a:endParaRPr lang="ru-RU" sz="2400" dirty="0">
                        <a:solidFill>
                          <a:srgbClr val="C00000"/>
                        </a:solidFill>
                      </a:endParaRPr>
                    </a:p>
                  </a:txBody>
                  <a:tcPr anchor="ctr"/>
                </a:tc>
                <a:extLst>
                  <a:ext uri="{0D108BD9-81ED-4DB2-BD59-A6C34878D82A}">
                    <a16:rowId xmlns:a16="http://schemas.microsoft.com/office/drawing/2014/main" val="3886487216"/>
                  </a:ext>
                </a:extLst>
              </a:tr>
              <a:tr h="510947">
                <a:tc>
                  <a:txBody>
                    <a:bodyPr/>
                    <a:lstStyle/>
                    <a:p>
                      <a:pPr algn="ctr"/>
                      <a:r>
                        <a:rPr lang="en-US" sz="2400" b="1" dirty="0">
                          <a:solidFill>
                            <a:schemeClr val="accent1"/>
                          </a:solidFill>
                        </a:rPr>
                        <a:t>Rush</a:t>
                      </a:r>
                      <a:endParaRPr lang="ru-RU" sz="2400" b="1" dirty="0">
                        <a:solidFill>
                          <a:schemeClr val="accent1"/>
                        </a:solidFill>
                      </a:endParaRPr>
                    </a:p>
                  </a:txBody>
                  <a:tcPr anchor="ctr"/>
                </a:tc>
                <a:tc>
                  <a:txBody>
                    <a:bodyPr/>
                    <a:lstStyle/>
                    <a:p>
                      <a:pPr algn="ctr"/>
                      <a:r>
                        <a:rPr lang="ru-RU" sz="2400" dirty="0">
                          <a:solidFill>
                            <a:schemeClr val="accent1"/>
                          </a:solidFill>
                        </a:rPr>
                        <a:t>25073</a:t>
                      </a:r>
                    </a:p>
                  </a:txBody>
                  <a:tcPr anchor="ctr"/>
                </a:tc>
                <a:tc>
                  <a:txBody>
                    <a:bodyPr/>
                    <a:lstStyle/>
                    <a:p>
                      <a:pPr algn="ctr"/>
                      <a:r>
                        <a:rPr lang="en-US" sz="2400" dirty="0">
                          <a:solidFill>
                            <a:schemeClr val="accent1"/>
                          </a:solidFill>
                        </a:rPr>
                        <a:t>34.5</a:t>
                      </a:r>
                      <a:endParaRPr lang="ru-RU" sz="2400" dirty="0">
                        <a:solidFill>
                          <a:schemeClr val="accent1"/>
                        </a:solidFill>
                      </a:endParaRPr>
                    </a:p>
                  </a:txBody>
                  <a:tcPr anchor="ctr"/>
                </a:tc>
                <a:tc>
                  <a:txBody>
                    <a:bodyPr/>
                    <a:lstStyle/>
                    <a:p>
                      <a:pPr algn="ctr"/>
                      <a:r>
                        <a:rPr lang="en-US" sz="2400" dirty="0">
                          <a:solidFill>
                            <a:schemeClr val="accent1"/>
                          </a:solidFill>
                        </a:rPr>
                        <a:t>78.8</a:t>
                      </a:r>
                      <a:endParaRPr lang="ru-RU" sz="2400" dirty="0">
                        <a:solidFill>
                          <a:schemeClr val="accent1"/>
                        </a:solidFill>
                      </a:endParaRPr>
                    </a:p>
                  </a:txBody>
                  <a:tcPr anchor="ctr"/>
                </a:tc>
                <a:extLst>
                  <a:ext uri="{0D108BD9-81ED-4DB2-BD59-A6C34878D82A}">
                    <a16:rowId xmlns:a16="http://schemas.microsoft.com/office/drawing/2014/main" val="3588583161"/>
                  </a:ext>
                </a:extLst>
              </a:tr>
              <a:tr h="510947">
                <a:tc>
                  <a:txBody>
                    <a:bodyPr/>
                    <a:lstStyle/>
                    <a:p>
                      <a:pPr algn="ctr"/>
                      <a:r>
                        <a:rPr lang="en-US" sz="2400" b="1" dirty="0"/>
                        <a:t>Unicorn</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24751</a:t>
                      </a:r>
                    </a:p>
                  </a:txBody>
                  <a:tcPr anchor="ctr"/>
                </a:tc>
                <a:tc>
                  <a:txBody>
                    <a:bodyPr/>
                    <a:lstStyle/>
                    <a:p>
                      <a:pPr algn="ctr"/>
                      <a:r>
                        <a:rPr lang="en-US" sz="2400" dirty="0"/>
                        <a:t>49.8</a:t>
                      </a:r>
                      <a:endParaRPr lang="ru-RU" sz="2400" dirty="0"/>
                    </a:p>
                  </a:txBody>
                  <a:tcPr anchor="ctr"/>
                </a:tc>
                <a:tc>
                  <a:txBody>
                    <a:bodyPr/>
                    <a:lstStyle/>
                    <a:p>
                      <a:pPr algn="ctr"/>
                      <a:r>
                        <a:rPr lang="en-US" sz="2400" dirty="0"/>
                        <a:t>110.9</a:t>
                      </a:r>
                      <a:endParaRPr lang="ru-RU" sz="2400" dirty="0"/>
                    </a:p>
                  </a:txBody>
                  <a:tcPr anchor="ctr"/>
                </a:tc>
                <a:extLst>
                  <a:ext uri="{0D108BD9-81ED-4DB2-BD59-A6C34878D82A}">
                    <a16:rowId xmlns:a16="http://schemas.microsoft.com/office/drawing/2014/main" val="1713297019"/>
                  </a:ext>
                </a:extLst>
              </a:tr>
              <a:tr h="510947">
                <a:tc>
                  <a:txBody>
                    <a:bodyPr/>
                    <a:lstStyle/>
                    <a:p>
                      <a:pPr algn="ctr"/>
                      <a:r>
                        <a:rPr lang="en-US" sz="2400" b="1" dirty="0"/>
                        <a:t>SPIM</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15824</a:t>
                      </a:r>
                    </a:p>
                  </a:txBody>
                  <a:tcPr anchor="ctr"/>
                </a:tc>
                <a:tc>
                  <a:txBody>
                    <a:bodyPr/>
                    <a:lstStyle/>
                    <a:p>
                      <a:pPr algn="ctr"/>
                      <a:r>
                        <a:rPr lang="en-US" sz="2400" dirty="0"/>
                        <a:t>43.1</a:t>
                      </a:r>
                      <a:endParaRPr lang="ru-RU" sz="2400" dirty="0"/>
                    </a:p>
                  </a:txBody>
                  <a:tcPr anchor="ctr"/>
                </a:tc>
                <a:tc>
                  <a:txBody>
                    <a:bodyPr/>
                    <a:lstStyle/>
                    <a:p>
                      <a:pPr algn="ctr"/>
                      <a:r>
                        <a:rPr lang="en-US" sz="2400" dirty="0"/>
                        <a:t>96.9</a:t>
                      </a:r>
                      <a:endParaRPr lang="ru-RU" sz="2400" dirty="0"/>
                    </a:p>
                  </a:txBody>
                  <a:tcPr anchor="ctr"/>
                </a:tc>
                <a:extLst>
                  <a:ext uri="{0D108BD9-81ED-4DB2-BD59-A6C34878D82A}">
                    <a16:rowId xmlns:a16="http://schemas.microsoft.com/office/drawing/2014/main" val="1768850242"/>
                  </a:ext>
                </a:extLst>
              </a:tr>
              <a:tr h="510947">
                <a:tc>
                  <a:txBody>
                    <a:bodyPr/>
                    <a:lstStyle/>
                    <a:p>
                      <a:pPr algn="ctr"/>
                      <a:r>
                        <a:rPr lang="en-US" sz="2400" b="1" dirty="0" err="1"/>
                        <a:t>Kopycat</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5648</a:t>
                      </a:r>
                    </a:p>
                  </a:txBody>
                  <a:tcPr anchor="ctr"/>
                </a:tc>
                <a:tc>
                  <a:txBody>
                    <a:bodyPr/>
                    <a:lstStyle/>
                    <a:p>
                      <a:pPr algn="ctr"/>
                      <a:r>
                        <a:rPr lang="en-US" sz="2400" dirty="0"/>
                        <a:t>30.2</a:t>
                      </a:r>
                      <a:endParaRPr lang="ru-RU" sz="2400" dirty="0"/>
                    </a:p>
                  </a:txBody>
                  <a:tcPr anchor="ctr"/>
                </a:tc>
                <a:tc>
                  <a:txBody>
                    <a:bodyPr/>
                    <a:lstStyle/>
                    <a:p>
                      <a:pPr algn="ctr"/>
                      <a:r>
                        <a:rPr lang="en-US" sz="2400" dirty="0"/>
                        <a:t>69.6</a:t>
                      </a:r>
                      <a:endParaRPr lang="ru-RU" sz="2400" dirty="0"/>
                    </a:p>
                  </a:txBody>
                  <a:tcPr anchor="ctr"/>
                </a:tc>
                <a:extLst>
                  <a:ext uri="{0D108BD9-81ED-4DB2-BD59-A6C34878D82A}">
                    <a16:rowId xmlns:a16="http://schemas.microsoft.com/office/drawing/2014/main" val="2076786821"/>
                  </a:ext>
                </a:extLst>
              </a:tr>
              <a:tr h="510947">
                <a:tc>
                  <a:txBody>
                    <a:bodyPr/>
                    <a:lstStyle/>
                    <a:p>
                      <a:pPr algn="ctr"/>
                      <a:r>
                        <a:rPr lang="en-US" sz="2400" b="1" dirty="0"/>
                        <a:t>MARS</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4302</a:t>
                      </a:r>
                    </a:p>
                  </a:txBody>
                  <a:tcPr anchor="ctr"/>
                </a:tc>
                <a:tc>
                  <a:txBody>
                    <a:bodyPr/>
                    <a:lstStyle/>
                    <a:p>
                      <a:pPr algn="ctr"/>
                      <a:r>
                        <a:rPr lang="en-US" sz="2400" dirty="0"/>
                        <a:t>38.3</a:t>
                      </a:r>
                      <a:endParaRPr lang="ru-RU" sz="2400" dirty="0"/>
                    </a:p>
                  </a:txBody>
                  <a:tcPr anchor="ctr"/>
                </a:tc>
                <a:tc>
                  <a:txBody>
                    <a:bodyPr/>
                    <a:lstStyle/>
                    <a:p>
                      <a:pPr algn="ctr"/>
                      <a:r>
                        <a:rPr lang="en-US" sz="2400" dirty="0"/>
                        <a:t>86.9</a:t>
                      </a:r>
                      <a:endParaRPr lang="ru-RU" sz="2400" dirty="0"/>
                    </a:p>
                  </a:txBody>
                  <a:tcPr anchor="ctr"/>
                </a:tc>
                <a:extLst>
                  <a:ext uri="{0D108BD9-81ED-4DB2-BD59-A6C34878D82A}">
                    <a16:rowId xmlns:a16="http://schemas.microsoft.com/office/drawing/2014/main" val="1686408566"/>
                  </a:ext>
                </a:extLst>
              </a:tr>
            </a:tbl>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185367-9BCA-44FE-893C-83B583FDA5CC}"/>
                  </a:ext>
                </a:extLst>
              </p:cNvPr>
              <p:cNvSpPr txBox="1"/>
              <p:nvPr/>
            </p:nvSpPr>
            <p:spPr>
              <a:xfrm>
                <a:off x="7165788" y="1281803"/>
                <a:ext cx="4619812" cy="1499641"/>
              </a:xfrm>
              <a:prstGeom prst="rect">
                <a:avLst/>
              </a:prstGeom>
              <a:noFill/>
            </p:spPr>
            <p:txBody>
              <a:bodyPr wrap="square" rtlCol="0">
                <a:spAutoFit/>
              </a:bodyPr>
              <a:lstStyle/>
              <a:p>
                <a:pPr algn="just"/>
                <a:r>
                  <a:rPr lang="ru-RU" dirty="0"/>
                  <a:t>Подсчет </a:t>
                </a:r>
                <a14:m>
                  <m:oMath xmlns:m="http://schemas.openxmlformats.org/officeDocument/2006/math">
                    <m:r>
                      <a:rPr lang="en-US" i="1" dirty="0" smtClean="0">
                        <a:latin typeface="Cambria Math" panose="02040503050406030204" pitchFamily="18" charset="0"/>
                      </a:rPr>
                      <m:t>𝐾𝑆𝐿𝑂𝐶</m:t>
                    </m:r>
                  </m:oMath>
                </a14:m>
                <a:r>
                  <a:rPr lang="en-US" dirty="0"/>
                  <a:t> </a:t>
                </a:r>
                <a:r>
                  <a:rPr lang="ru-RU" dirty="0"/>
                  <a:t>выполнен с помощью ПО </a:t>
                </a:r>
                <a:r>
                  <a:rPr lang="en-US" b="1" dirty="0" err="1"/>
                  <a:t>cloc</a:t>
                </a:r>
                <a:r>
                  <a:rPr lang="en-US" dirty="0"/>
                  <a:t>. </a:t>
                </a:r>
                <a:r>
                  <a:rPr lang="ru-RU" dirty="0"/>
                  <a:t>Расчет оценочного количества </a:t>
                </a:r>
                <a14:m>
                  <m:oMath xmlns:m="http://schemas.openxmlformats.org/officeDocument/2006/math">
                    <m:r>
                      <a:rPr lang="en-US" i="1" dirty="0" smtClean="0">
                        <a:latin typeface="Cambria Math" panose="02040503050406030204" pitchFamily="18" charset="0"/>
                      </a:rPr>
                      <m:t>𝑃𝑀</m:t>
                    </m:r>
                  </m:oMath>
                </a14:m>
                <a:r>
                  <a:rPr lang="ru-RU" dirty="0"/>
                  <a:t>произведен методом </a:t>
                </a:r>
                <a:r>
                  <a:rPr lang="en-US" b="1" dirty="0"/>
                  <a:t>COCOMO II</a:t>
                </a:r>
                <a:r>
                  <a:rPr lang="ru-RU" dirty="0"/>
                  <a:t>. Для множителей трудоемкости </a:t>
                </a:r>
                <a14:m>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𝐸𝑀</m:t>
                        </m:r>
                      </m:e>
                      <m:sub>
                        <m:r>
                          <a:rPr lang="en-US" i="1" dirty="0">
                            <a:solidFill>
                              <a:prstClr val="black"/>
                            </a:solidFill>
                            <a:latin typeface="Cambria Math" panose="02040503050406030204" pitchFamily="18" charset="0"/>
                          </a:rPr>
                          <m:t>𝑖</m:t>
                        </m:r>
                      </m:sub>
                    </m:sSub>
                  </m:oMath>
                </a14:m>
                <a:r>
                  <a:rPr lang="ru-RU" dirty="0"/>
                  <a:t>  и факторов масштаба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𝑆𝐹</m:t>
                        </m:r>
                      </m:e>
                      <m:sub>
                        <m:r>
                          <a:rPr lang="en-US" i="1" dirty="0">
                            <a:latin typeface="Cambria Math" panose="02040503050406030204" pitchFamily="18" charset="0"/>
                          </a:rPr>
                          <m:t>𝑗</m:t>
                        </m:r>
                      </m:sub>
                    </m:sSub>
                  </m:oMath>
                </a14:m>
                <a:r>
                  <a:rPr lang="ru-RU" dirty="0"/>
                  <a:t> были взяты </a:t>
                </a:r>
                <a:r>
                  <a:rPr lang="ru-RU" b="1" dirty="0"/>
                  <a:t>средние значения</a:t>
                </a:r>
                <a:r>
                  <a:rPr lang="ru-RU" dirty="0"/>
                  <a:t>.</a:t>
                </a:r>
                <a:endParaRPr lang="ru-RU" i="1" u="sng" dirty="0"/>
              </a:p>
            </p:txBody>
          </p:sp>
        </mc:Choice>
        <mc:Fallback xmlns="">
          <p:sp>
            <p:nvSpPr>
              <p:cNvPr id="2" name="TextBox 1">
                <a:extLst>
                  <a:ext uri="{FF2B5EF4-FFF2-40B4-BE49-F238E27FC236}">
                    <a16:creationId xmlns:a16="http://schemas.microsoft.com/office/drawing/2014/main" id="{78185367-9BCA-44FE-893C-83B583FDA5CC}"/>
                  </a:ext>
                </a:extLst>
              </p:cNvPr>
              <p:cNvSpPr txBox="1">
                <a:spLocks noRot="1" noChangeAspect="1" noMove="1" noResize="1" noEditPoints="1" noAdjustHandles="1" noChangeArrowheads="1" noChangeShapeType="1" noTextEdit="1"/>
              </p:cNvSpPr>
              <p:nvPr/>
            </p:nvSpPr>
            <p:spPr>
              <a:xfrm>
                <a:off x="7165788" y="1281803"/>
                <a:ext cx="4619812" cy="1499641"/>
              </a:xfrm>
              <a:prstGeom prst="rect">
                <a:avLst/>
              </a:prstGeom>
              <a:blipFill>
                <a:blip r:embed="rId3"/>
                <a:stretch>
                  <a:fillRect l="-1055" t="-2033" r="-1187" b="-4472"/>
                </a:stretch>
              </a:blipFill>
            </p:spPr>
            <p:txBody>
              <a:bodyPr/>
              <a:lstStyle/>
              <a:p>
                <a:r>
                  <a:rPr lang="ru-RU">
                    <a:noFill/>
                  </a:rPr>
                  <a:t> </a:t>
                </a:r>
              </a:p>
            </p:txBody>
          </p:sp>
        </mc:Fallback>
      </mc:AlternateContent>
      <p:sp>
        <p:nvSpPr>
          <p:cNvPr id="6" name="TextBox 5">
            <a:extLst>
              <a:ext uri="{FF2B5EF4-FFF2-40B4-BE49-F238E27FC236}">
                <a16:creationId xmlns:a16="http://schemas.microsoft.com/office/drawing/2014/main" id="{49BBB5A4-E54D-4FE8-A297-944B06EDBAC4}"/>
              </a:ext>
            </a:extLst>
          </p:cNvPr>
          <p:cNvSpPr txBox="1"/>
          <p:nvPr/>
        </p:nvSpPr>
        <p:spPr>
          <a:xfrm>
            <a:off x="7165788" y="3079858"/>
            <a:ext cx="4619812" cy="2308324"/>
          </a:xfrm>
          <a:prstGeom prst="rect">
            <a:avLst/>
          </a:prstGeom>
          <a:noFill/>
        </p:spPr>
        <p:txBody>
          <a:bodyPr wrap="square" rtlCol="0">
            <a:spAutoFit/>
          </a:bodyPr>
          <a:lstStyle/>
          <a:p>
            <a:pPr algn="just"/>
            <a:r>
              <a:rPr lang="ru-RU" dirty="0"/>
              <a:t>Оценка количества человеко-месяцев для разработки эмулятора </a:t>
            </a:r>
            <a:r>
              <a:rPr lang="en-US" b="1" dirty="0">
                <a:solidFill>
                  <a:schemeClr val="accent1"/>
                </a:solidFill>
              </a:rPr>
              <a:t>Rush</a:t>
            </a:r>
            <a:r>
              <a:rPr lang="en-US" dirty="0"/>
              <a:t> </a:t>
            </a:r>
            <a:r>
              <a:rPr lang="ru-RU" dirty="0"/>
              <a:t>показывает </a:t>
            </a:r>
            <a:r>
              <a:rPr lang="ru-RU" u="sng" dirty="0"/>
              <a:t>низкие результаты</a:t>
            </a:r>
            <a:r>
              <a:rPr lang="ru-RU" dirty="0"/>
              <a:t> среди исследуемых решений. По сравнению с </a:t>
            </a:r>
            <a:r>
              <a:rPr lang="en-US" b="1" dirty="0" err="1">
                <a:solidFill>
                  <a:srgbClr val="C00000"/>
                </a:solidFill>
              </a:rPr>
              <a:t>Qemu</a:t>
            </a:r>
            <a:r>
              <a:rPr lang="en-US" dirty="0"/>
              <a:t> </a:t>
            </a:r>
            <a:r>
              <a:rPr lang="ru-RU" dirty="0"/>
              <a:t>оценка трудозатрат меньше на 40%.</a:t>
            </a:r>
            <a:r>
              <a:rPr lang="en-US" dirty="0"/>
              <a:t> </a:t>
            </a:r>
            <a:r>
              <a:rPr lang="ru-RU" dirty="0"/>
              <a:t>Чем новее использованное средство проектирование ПО, тем </a:t>
            </a:r>
            <a:r>
              <a:rPr lang="ru-RU" u="sng" dirty="0"/>
              <a:t>меньше трудозатрат требуется</a:t>
            </a:r>
            <a:r>
              <a:rPr lang="ru-RU" dirty="0"/>
              <a:t> для реализации эмуляции ядра </a:t>
            </a:r>
            <a:r>
              <a:rPr lang="en-US" dirty="0"/>
              <a:t>MIPS</a:t>
            </a:r>
            <a:r>
              <a:rPr lang="ru-RU" dirty="0"/>
              <a:t>. </a:t>
            </a:r>
          </a:p>
        </p:txBody>
      </p:sp>
      <p:sp>
        <p:nvSpPr>
          <p:cNvPr id="7" name="TextBox 6">
            <a:extLst>
              <a:ext uri="{FF2B5EF4-FFF2-40B4-BE49-F238E27FC236}">
                <a16:creationId xmlns:a16="http://schemas.microsoft.com/office/drawing/2014/main" id="{506B3886-9860-4AC4-B0D4-98E09F00F4E7}"/>
              </a:ext>
            </a:extLst>
          </p:cNvPr>
          <p:cNvSpPr txBox="1"/>
          <p:nvPr/>
        </p:nvSpPr>
        <p:spPr>
          <a:xfrm>
            <a:off x="478118" y="5686596"/>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уменьшения трудозатрат</a:t>
            </a:r>
            <a:r>
              <a:rPr lang="ru-RU" b="1" dirty="0"/>
              <a:t>, необходимых для реализации составляющих эмулируемой системы, по сравнению с традиционными средствами проектирования</a:t>
            </a:r>
            <a:r>
              <a:rPr lang="en-US" b="1" dirty="0"/>
              <a:t> </a:t>
            </a:r>
            <a:r>
              <a:rPr lang="ru-RU" b="1" dirty="0"/>
              <a:t>ПО, такими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3006939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037E794-7599-41C5-8B94-8CD318644AC2}"/>
                  </a:ext>
                </a:extLst>
              </p:cNvPr>
              <p:cNvSpPr>
                <a:spLocks noGrp="1"/>
              </p:cNvSpPr>
              <p:nvPr>
                <p:ph idx="1"/>
              </p:nvPr>
            </p:nvSpPr>
            <p:spPr>
              <a:xfrm>
                <a:off x="229969" y="983546"/>
                <a:ext cx="11766382" cy="5965894"/>
              </a:xfrm>
            </p:spPr>
            <p:txBody>
              <a:bodyPr>
                <a:normAutofit fontScale="92500"/>
              </a:bodyPr>
              <a:lstStyle/>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методика исследования быстродействия средств проектирования ПО, отличающаяся от существующих идентичным окружением для каждого измерения, снижением влияния процессов ОС и гибкой конфигурацией измерений.</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Реализована методика исследования быстродействия средств проектирования ПО в виде программного комплекса. Проведено исследование быстродействия средств проектирования ПО с помощью разработанного программного комплекса. Для реализации эмулятора ядра MIPS выбрано средство проектирования ПО </a:t>
                </a:r>
                <a:r>
                  <a:rPr lang="ru-RU" sz="2400" dirty="0" err="1">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показавшее высокое быстродействие.</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архитектура эмулятора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Реализован эмулятор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с использованием средства проектирования ПО </a:t>
                </a:r>
                <a:r>
                  <a:rPr lang="en-US" sz="2400" dirty="0">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поддерживающий архитектуру набора команд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Проведено исследование быстродействия эмуляторов ядра </a:t>
                </a:r>
                <a:r>
                  <a:rPr lang="en-US" sz="2400" dirty="0">
                    <a:ea typeface="Helvetica Neue" panose="02000503000000020004" pitchFamily="2" charset="0"/>
                    <a:cs typeface="Helvetica Neue" panose="02000503000000020004" pitchFamily="2" charset="0"/>
                  </a:rPr>
                  <a:t>MIPS </a:t>
                </a:r>
                <a:r>
                  <a:rPr lang="ru-RU" sz="2400" dirty="0">
                    <a:ea typeface="Helvetica Neue" panose="02000503000000020004" pitchFamily="2" charset="0"/>
                    <a:cs typeface="Helvetica Neue" panose="02000503000000020004" pitchFamily="2" charset="0"/>
                  </a:rPr>
                  <a:t>для подтверждения эффективности разработанного решения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Показано, что по сравнению с </a:t>
                </a:r>
                <a:r>
                  <a:rPr lang="en-US" sz="2400" dirty="0" err="1">
                    <a:ea typeface="Helvetica Neue" panose="02000503000000020004" pitchFamily="2" charset="0"/>
                    <a:cs typeface="Helvetica Neue" panose="02000503000000020004" pitchFamily="2" charset="0"/>
                  </a:rPr>
                  <a:t>Kopycat</a:t>
                </a:r>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эмулятор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позволяет увеличить скорость выполнения инструкций в </a:t>
                </a:r>
                <a14:m>
                  <m:oMath xmlns:m="http://schemas.openxmlformats.org/officeDocument/2006/math">
                    <m:r>
                      <a:rPr lang="ru-RU" sz="2400" i="1" smtClean="0">
                        <a:latin typeface="Cambria Math" panose="02040503050406030204" pitchFamily="18" charset="0"/>
                        <a:ea typeface="Cambria Math" panose="02040503050406030204" pitchFamily="18" charset="0"/>
                        <a:cs typeface="Helvetica Neue" panose="02000503000000020004" pitchFamily="2" charset="0"/>
                      </a:rPr>
                      <m:t>≈</m:t>
                    </m:r>
                    <m:r>
                      <a:rPr lang="en-US" sz="2400" b="0" i="1" smtClean="0">
                        <a:latin typeface="Cambria Math" panose="02040503050406030204" pitchFamily="18" charset="0"/>
                        <a:ea typeface="Cambria Math" panose="02040503050406030204" pitchFamily="18" charset="0"/>
                        <a:cs typeface="Helvetica Neue" panose="02000503000000020004" pitchFamily="2" charset="0"/>
                      </a:rPr>
                      <m:t>5</m:t>
                    </m:r>
                  </m:oMath>
                </a14:m>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раз</a:t>
                </a:r>
                <a:r>
                  <a:rPr lang="en-US" sz="2400" dirty="0">
                    <a:ea typeface="Helvetica Neue" panose="02000503000000020004" pitchFamily="2" charset="0"/>
                    <a:cs typeface="Helvetica Neue" panose="02000503000000020004" pitchFamily="2" charset="0"/>
                  </a:rPr>
                  <a:t>.</a:t>
                </a:r>
                <a:r>
                  <a:rPr lang="ru-RU" sz="24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Проведена оценка трудозатрат на их реализацию, по результатам которой установлено, что по сравнению с </a:t>
                </a:r>
                <a:r>
                  <a:rPr lang="en-US" sz="2400" dirty="0" err="1">
                    <a:ea typeface="Helvetica Neue" panose="02000503000000020004" pitchFamily="2" charset="0"/>
                    <a:cs typeface="Helvetica Neue" panose="02000503000000020004" pitchFamily="2" charset="0"/>
                  </a:rPr>
                  <a:t>Qemu</a:t>
                </a:r>
                <a:r>
                  <a:rPr lang="ru-RU" sz="2400" dirty="0">
                    <a:ea typeface="Helvetica Neue" panose="02000503000000020004" pitchFamily="2" charset="0"/>
                    <a:cs typeface="Helvetica Neue" panose="02000503000000020004" pitchFamily="2" charset="0"/>
                  </a:rPr>
                  <a:t>, оценка трудозатрат на реализацию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меньше на 40%.</a:t>
                </a:r>
              </a:p>
              <a:p>
                <a:endParaRPr lang="ru-RU" sz="2400" dirty="0"/>
              </a:p>
            </p:txBody>
          </p:sp>
        </mc:Choice>
        <mc:Fallback xmlns="">
          <p:sp>
            <p:nvSpPr>
              <p:cNvPr id="2" name="Content Placeholder 1">
                <a:extLst>
                  <a:ext uri="{FF2B5EF4-FFF2-40B4-BE49-F238E27FC236}">
                    <a16:creationId xmlns:a16="http://schemas.microsoft.com/office/drawing/2014/main" id="{9037E794-7599-41C5-8B94-8CD318644AC2}"/>
                  </a:ext>
                </a:extLst>
              </p:cNvPr>
              <p:cNvSpPr>
                <a:spLocks noGrp="1" noRot="1" noChangeAspect="1" noMove="1" noResize="1" noEditPoints="1" noAdjustHandles="1" noChangeArrowheads="1" noChangeShapeType="1" noTextEdit="1"/>
              </p:cNvSpPr>
              <p:nvPr>
                <p:ph idx="1"/>
              </p:nvPr>
            </p:nvSpPr>
            <p:spPr>
              <a:xfrm>
                <a:off x="229969" y="983546"/>
                <a:ext cx="11766382" cy="5965894"/>
              </a:xfrm>
              <a:blipFill>
                <a:blip r:embed="rId3"/>
                <a:stretch>
                  <a:fillRect l="-725" t="-1430" r="-674"/>
                </a:stretch>
              </a:blipFill>
            </p:spPr>
            <p:txBody>
              <a:bodyPr/>
              <a:lstStyle/>
              <a:p>
                <a:r>
                  <a:rPr lang="ru-RU">
                    <a:noFill/>
                  </a:rPr>
                  <a:t> </a:t>
                </a:r>
              </a:p>
            </p:txBody>
          </p:sp>
        </mc:Fallback>
      </mc:AlternateContent>
      <p:sp>
        <p:nvSpPr>
          <p:cNvPr id="3" name="Slide Number Placeholder 2">
            <a:extLst>
              <a:ext uri="{FF2B5EF4-FFF2-40B4-BE49-F238E27FC236}">
                <a16:creationId xmlns:a16="http://schemas.microsoft.com/office/drawing/2014/main" id="{020455D2-E562-4FB4-A9FF-46EA0989B130}"/>
              </a:ext>
            </a:extLst>
          </p:cNvPr>
          <p:cNvSpPr>
            <a:spLocks noGrp="1"/>
          </p:cNvSpPr>
          <p:nvPr>
            <p:ph type="sldNum" sz="quarter" idx="12"/>
          </p:nvPr>
        </p:nvSpPr>
        <p:spPr/>
        <p:txBody>
          <a:bodyPr/>
          <a:lstStyle/>
          <a:p>
            <a:fld id="{018BF65D-6ED2-4CD5-9A43-7F793B06593C}" type="slidenum">
              <a:rPr lang="ru-RU" smtClean="0"/>
              <a:t>19</a:t>
            </a:fld>
            <a:endParaRPr lang="ru-RU" dirty="0"/>
          </a:p>
        </p:txBody>
      </p:sp>
      <p:sp>
        <p:nvSpPr>
          <p:cNvPr id="4" name="Title 3">
            <a:extLst>
              <a:ext uri="{FF2B5EF4-FFF2-40B4-BE49-F238E27FC236}">
                <a16:creationId xmlns:a16="http://schemas.microsoft.com/office/drawing/2014/main" id="{767AB058-E345-485F-8233-2DC813BA70B5}"/>
              </a:ext>
            </a:extLst>
          </p:cNvPr>
          <p:cNvSpPr>
            <a:spLocks noGrp="1"/>
          </p:cNvSpPr>
          <p:nvPr>
            <p:ph type="title"/>
          </p:nvPr>
        </p:nvSpPr>
        <p:spPr/>
        <p:txBody>
          <a:bodyPr/>
          <a:lstStyle/>
          <a:p>
            <a:r>
              <a:rPr lang="ru-RU" dirty="0"/>
              <a:t>Результаты работы</a:t>
            </a:r>
          </a:p>
        </p:txBody>
      </p:sp>
    </p:spTree>
    <p:extLst>
      <p:ext uri="{BB962C8B-B14F-4D97-AF65-F5344CB8AC3E}">
        <p14:creationId xmlns:p14="http://schemas.microsoft.com/office/powerpoint/2010/main" val="319374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20E8AF-360E-476E-9FF8-1C6340DD5173}"/>
              </a:ext>
            </a:extLst>
          </p:cNvPr>
          <p:cNvSpPr>
            <a:spLocks noGrp="1"/>
          </p:cNvSpPr>
          <p:nvPr>
            <p:ph type="sldNum" sz="quarter" idx="12"/>
          </p:nvPr>
        </p:nvSpPr>
        <p:spPr/>
        <p:txBody>
          <a:bodyPr/>
          <a:lstStyle/>
          <a:p>
            <a:fld id="{018BF65D-6ED2-4CD5-9A43-7F793B06593C}" type="slidenum">
              <a:rPr lang="ru-RU" smtClean="0"/>
              <a:t>2</a:t>
            </a:fld>
            <a:endParaRPr lang="ru-RU" dirty="0"/>
          </a:p>
        </p:txBody>
      </p:sp>
      <p:sp>
        <p:nvSpPr>
          <p:cNvPr id="4" name="Title 3">
            <a:extLst>
              <a:ext uri="{FF2B5EF4-FFF2-40B4-BE49-F238E27FC236}">
                <a16:creationId xmlns:a16="http://schemas.microsoft.com/office/drawing/2014/main" id="{6936E9EA-E4FE-4EBB-B116-466E7118C2C5}"/>
              </a:ext>
            </a:extLst>
          </p:cNvPr>
          <p:cNvSpPr>
            <a:spLocks noGrp="1"/>
          </p:cNvSpPr>
          <p:nvPr>
            <p:ph type="title"/>
          </p:nvPr>
        </p:nvSpPr>
        <p:spPr/>
        <p:txBody>
          <a:bodyPr>
            <a:normAutofit/>
          </a:bodyPr>
          <a:lstStyle/>
          <a:p>
            <a:r>
              <a:rPr lang="ru-RU" b="1" dirty="0">
                <a:latin typeface="+mn-lt"/>
              </a:rPr>
              <a:t>Цель работы</a:t>
            </a:r>
            <a:endParaRPr lang="ru-RU" dirty="0"/>
          </a:p>
        </p:txBody>
      </p:sp>
      <p:sp>
        <p:nvSpPr>
          <p:cNvPr id="5" name="Объект 2">
            <a:extLst>
              <a:ext uri="{FF2B5EF4-FFF2-40B4-BE49-F238E27FC236}">
                <a16:creationId xmlns:a16="http://schemas.microsoft.com/office/drawing/2014/main" id="{926227BA-CDEC-40FE-83B7-08A33884BD61}"/>
              </a:ext>
            </a:extLst>
          </p:cNvPr>
          <p:cNvSpPr txBox="1">
            <a:spLocks/>
          </p:cNvSpPr>
          <p:nvPr/>
        </p:nvSpPr>
        <p:spPr>
          <a:xfrm>
            <a:off x="978672" y="1426079"/>
            <a:ext cx="10295278" cy="4732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lnSpc>
                <a:spcPct val="135000"/>
              </a:lnSpc>
              <a:buNone/>
            </a:pPr>
            <a:r>
              <a:rPr lang="ru-RU" sz="3200" dirty="0">
                <a:solidFill>
                  <a:srgbClr val="000000"/>
                </a:solidFill>
              </a:rPr>
              <a:t>Исследование современных средств и методов проектирования ПО, а также их применение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p:txBody>
      </p:sp>
    </p:spTree>
    <p:extLst>
      <p:ext uri="{BB962C8B-B14F-4D97-AF65-F5344CB8AC3E}">
        <p14:creationId xmlns:p14="http://schemas.microsoft.com/office/powerpoint/2010/main" val="66830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396AE1-CD89-4BDD-97A5-8A4A22A88DED}"/>
              </a:ext>
            </a:extLst>
          </p:cNvPr>
          <p:cNvSpPr>
            <a:spLocks noGrp="1"/>
          </p:cNvSpPr>
          <p:nvPr>
            <p:ph idx="1"/>
          </p:nvPr>
        </p:nvSpPr>
        <p:spPr>
          <a:xfrm>
            <a:off x="229969" y="1250247"/>
            <a:ext cx="11766382" cy="5132483"/>
          </a:xfrm>
        </p:spPr>
        <p:txBody>
          <a:bodyPr>
            <a:normAutofit fontScale="85000" lnSpcReduction="10000"/>
          </a:bodyPr>
          <a:lstStyle/>
          <a:p>
            <a:pPr algn="just"/>
            <a:r>
              <a:rPr lang="en-US" sz="2400" dirty="0"/>
              <a:t>Andrey </a:t>
            </a:r>
            <a:r>
              <a:rPr lang="en-US" sz="2400" dirty="0" err="1"/>
              <a:t>Vlasov</a:t>
            </a:r>
            <a:r>
              <a:rPr lang="en-US" sz="2400" dirty="0"/>
              <a:t>, Aleksey </a:t>
            </a:r>
            <a:r>
              <a:rPr lang="en-US" sz="2400" dirty="0" err="1"/>
              <a:t>Gladkikh</a:t>
            </a:r>
            <a:r>
              <a:rPr lang="en-US" sz="2400" dirty="0"/>
              <a:t> and Kirill Kutaev: Application of Modern Programming Languages in solving the Problem of Emulator Development for Embedded Systems. Lecture Notes in Networks and Systems, 2024. </a:t>
            </a:r>
            <a:r>
              <a:rPr lang="en-US" sz="2400" b="1" dirty="0"/>
              <a:t>(Scopus) </a:t>
            </a:r>
            <a:endParaRPr lang="ru-RU" sz="2400" b="1" dirty="0"/>
          </a:p>
          <a:p>
            <a:pPr algn="just">
              <a:lnSpc>
                <a:spcPct val="100000"/>
              </a:lnSpc>
            </a:pPr>
            <a:r>
              <a:rPr lang="ru-RU" sz="2400" dirty="0"/>
              <a:t>Кутаев К.С., Титов А.С.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 управляемого прерываниями // Динамика сложных систем - XXI век. – 2024. </a:t>
            </a:r>
            <a:r>
              <a:rPr lang="ru-RU" sz="2400" b="1" dirty="0"/>
              <a:t>(ВАК)</a:t>
            </a:r>
          </a:p>
          <a:p>
            <a:pPr algn="just"/>
            <a:r>
              <a:rPr lang="ru-RU" sz="2400" dirty="0"/>
              <a:t>Кутаев К.С., Титов А.С. Изменение поведения программы путём внесения модификации в последовательность выполнения процессорных инструкций в эмулируемой среде </a:t>
            </a:r>
            <a:r>
              <a:rPr lang="en-US" sz="2400" dirty="0"/>
              <a:t>// </a:t>
            </a:r>
            <a:r>
              <a:rPr lang="ru-RU" sz="2400" dirty="0"/>
              <a:t> Безопасные информационные технологии : Сборник трудов Двенадцатой международной научно-технической конференции, Москва, 30 октября – 03 ноября 2023 года. – Москва: Московский государственный технический университет имени Н.Э. Баумана (национальный исследовательский университет) (Москва), 2023. – С. 42-46. </a:t>
            </a:r>
            <a:r>
              <a:rPr lang="ru-RU" sz="2400" b="1" dirty="0"/>
              <a:t>(РИНЦ)</a:t>
            </a:r>
          </a:p>
          <a:p>
            <a:pPr algn="just"/>
            <a:r>
              <a:rPr lang="ru-RU" sz="2400" dirty="0"/>
              <a:t>Гладких А. А., </a:t>
            </a:r>
            <a:r>
              <a:rPr lang="ru-RU" sz="2400" dirty="0" err="1"/>
              <a:t>Гараев</a:t>
            </a:r>
            <a:r>
              <a:rPr lang="ru-RU" sz="2400" dirty="0"/>
              <a:t> А. В., Чернышов Д. Д., Кутаев К.С. </a:t>
            </a:r>
            <a:r>
              <a:rPr lang="ru-RU" sz="2400" b="1" dirty="0"/>
              <a:t> </a:t>
            </a:r>
            <a:r>
              <a:rPr lang="ru-RU" sz="2400" dirty="0"/>
              <a:t>Анализ беспроводных протоколов передачи данных // Технологии инженерных и информационных систем. – 2023. – № 4. – С. 3-21. </a:t>
            </a:r>
            <a:r>
              <a:rPr lang="ru-RU" sz="2400" b="1" dirty="0"/>
              <a:t>(РИНЦ)</a:t>
            </a:r>
          </a:p>
          <a:p>
            <a:pPr algn="just"/>
            <a:r>
              <a:rPr lang="ru-RU" sz="2400" dirty="0"/>
              <a:t>Кутаев К. С., Захарова В. О., Латыпова В. А., Муравьев К. А. Анализ защищенности клиент-серверных приложений от атаки BEAST // Технологии инженерных и информационных систем. – 2022. – № 3. – С. 46-52. – EDN HQGQCO. </a:t>
            </a:r>
            <a:r>
              <a:rPr lang="ru-RU" sz="2400" b="1" dirty="0"/>
              <a:t>(РИНЦ)</a:t>
            </a:r>
          </a:p>
          <a:p>
            <a:pPr marL="0" indent="0" algn="just">
              <a:buNone/>
            </a:pPr>
            <a:endParaRPr lang="ru-RU" sz="2400" dirty="0"/>
          </a:p>
        </p:txBody>
      </p:sp>
      <p:sp>
        <p:nvSpPr>
          <p:cNvPr id="3" name="Slide Number Placeholder 2">
            <a:extLst>
              <a:ext uri="{FF2B5EF4-FFF2-40B4-BE49-F238E27FC236}">
                <a16:creationId xmlns:a16="http://schemas.microsoft.com/office/drawing/2014/main" id="{B1E0630E-4FF7-4826-99AB-E79DA382C986}"/>
              </a:ext>
            </a:extLst>
          </p:cNvPr>
          <p:cNvSpPr>
            <a:spLocks noGrp="1"/>
          </p:cNvSpPr>
          <p:nvPr>
            <p:ph type="sldNum" sz="quarter" idx="12"/>
          </p:nvPr>
        </p:nvSpPr>
        <p:spPr/>
        <p:txBody>
          <a:bodyPr/>
          <a:lstStyle/>
          <a:p>
            <a:fld id="{018BF65D-6ED2-4CD5-9A43-7F793B06593C}" type="slidenum">
              <a:rPr lang="ru-RU" smtClean="0"/>
              <a:t>20</a:t>
            </a:fld>
            <a:endParaRPr lang="ru-RU"/>
          </a:p>
        </p:txBody>
      </p:sp>
      <p:sp>
        <p:nvSpPr>
          <p:cNvPr id="4" name="Title 3">
            <a:extLst>
              <a:ext uri="{FF2B5EF4-FFF2-40B4-BE49-F238E27FC236}">
                <a16:creationId xmlns:a16="http://schemas.microsoft.com/office/drawing/2014/main" id="{04727DA7-A745-4BCA-9A72-1358BFEAD1CA}"/>
              </a:ext>
            </a:extLst>
          </p:cNvPr>
          <p:cNvSpPr>
            <a:spLocks noGrp="1"/>
          </p:cNvSpPr>
          <p:nvPr>
            <p:ph type="title"/>
          </p:nvPr>
        </p:nvSpPr>
        <p:spPr/>
        <p:txBody>
          <a:bodyPr>
            <a:noAutofit/>
          </a:bodyPr>
          <a:lstStyle/>
          <a:p>
            <a:r>
              <a:rPr lang="ru-RU" sz="3600" b="1" dirty="0">
                <a:latin typeface="+mn-lt"/>
              </a:rPr>
              <a:t>Публикации за время обучения в магистратуре</a:t>
            </a:r>
            <a:endParaRPr lang="ru-RU" sz="3600" dirty="0"/>
          </a:p>
        </p:txBody>
      </p:sp>
    </p:spTree>
    <p:extLst>
      <p:ext uri="{BB962C8B-B14F-4D97-AF65-F5344CB8AC3E}">
        <p14:creationId xmlns:p14="http://schemas.microsoft.com/office/powerpoint/2010/main" val="3604859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E0A73A-0DF3-3A44-813D-3A4A08C1D621}"/>
              </a:ext>
            </a:extLst>
          </p:cNvPr>
          <p:cNvSpPr>
            <a:spLocks noGrp="1"/>
          </p:cNvSpPr>
          <p:nvPr>
            <p:ph type="sldNum" sz="quarter" idx="12"/>
          </p:nvPr>
        </p:nvSpPr>
        <p:spPr/>
        <p:txBody>
          <a:bodyPr/>
          <a:lstStyle/>
          <a:p>
            <a:fld id="{018BF65D-6ED2-4CD5-9A43-7F793B06593C}" type="slidenum">
              <a:rPr lang="ru-RU" smtClean="0"/>
              <a:t>21</a:t>
            </a:fld>
            <a:endParaRPr lang="ru-RU"/>
          </a:p>
        </p:txBody>
      </p:sp>
      <p:sp>
        <p:nvSpPr>
          <p:cNvPr id="3" name="Content Placeholder 2">
            <a:extLst>
              <a:ext uri="{FF2B5EF4-FFF2-40B4-BE49-F238E27FC236}">
                <a16:creationId xmlns:a16="http://schemas.microsoft.com/office/drawing/2014/main" id="{FACAEFEA-1959-49C5-8979-9E535CF39C9F}"/>
              </a:ext>
            </a:extLst>
          </p:cNvPr>
          <p:cNvSpPr>
            <a:spLocks noGrp="1"/>
          </p:cNvSpPr>
          <p:nvPr>
            <p:ph idx="1"/>
          </p:nvPr>
        </p:nvSpPr>
        <p:spPr>
          <a:xfrm>
            <a:off x="838200" y="617674"/>
            <a:ext cx="10515600" cy="5559289"/>
          </a:xfrm>
        </p:spPr>
        <p:txBody>
          <a:bodyPr anchor="ctr">
            <a:normAutofit/>
          </a:bodyPr>
          <a:lstStyle/>
          <a:p>
            <a:pPr marL="0" indent="0" algn="ctr">
              <a:buNone/>
            </a:pPr>
            <a:r>
              <a:rPr lang="ru-RU" sz="6600" dirty="0">
                <a:latin typeface="Helvetica Neue" panose="02000503000000020004"/>
              </a:rPr>
              <a:t>Благодарю за внимание!</a:t>
            </a:r>
          </a:p>
        </p:txBody>
      </p:sp>
    </p:spTree>
    <p:extLst>
      <p:ext uri="{BB962C8B-B14F-4D97-AF65-F5344CB8AC3E}">
        <p14:creationId xmlns:p14="http://schemas.microsoft.com/office/powerpoint/2010/main" val="410788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B005C7-EAE1-42AC-B6CA-6371D62B06D0}"/>
              </a:ext>
            </a:extLst>
          </p:cNvPr>
          <p:cNvSpPr>
            <a:spLocks noGrp="1"/>
          </p:cNvSpPr>
          <p:nvPr>
            <p:ph type="sldNum" sz="quarter" idx="12"/>
          </p:nvPr>
        </p:nvSpPr>
        <p:spPr/>
        <p:txBody>
          <a:bodyPr/>
          <a:lstStyle/>
          <a:p>
            <a:fld id="{018BF65D-6ED2-4CD5-9A43-7F793B06593C}" type="slidenum">
              <a:rPr lang="ru-RU" smtClean="0"/>
              <a:t>22</a:t>
            </a:fld>
            <a:endParaRPr lang="ru-RU"/>
          </a:p>
        </p:txBody>
      </p:sp>
      <p:sp>
        <p:nvSpPr>
          <p:cNvPr id="4" name="Title 3">
            <a:extLst>
              <a:ext uri="{FF2B5EF4-FFF2-40B4-BE49-F238E27FC236}">
                <a16:creationId xmlns:a16="http://schemas.microsoft.com/office/drawing/2014/main" id="{3563D050-B281-44AC-AADB-63BE3D9CF259}"/>
              </a:ext>
            </a:extLst>
          </p:cNvPr>
          <p:cNvSpPr>
            <a:spLocks noGrp="1"/>
          </p:cNvSpPr>
          <p:nvPr>
            <p:ph type="title"/>
          </p:nvPr>
        </p:nvSpPr>
        <p:spPr/>
        <p:txBody>
          <a:bodyPr>
            <a:normAutofit/>
          </a:bodyPr>
          <a:lstStyle/>
          <a:p>
            <a:r>
              <a:rPr lang="ru-RU" b="1" dirty="0">
                <a:latin typeface="+mn-lt"/>
              </a:rPr>
              <a:t>Области применения эмуляторов</a:t>
            </a:r>
            <a:endParaRPr lang="ru-RU" dirty="0"/>
          </a:p>
        </p:txBody>
      </p:sp>
      <p:pic>
        <p:nvPicPr>
          <p:cNvPr id="5" name="Picture 4">
            <a:extLst>
              <a:ext uri="{FF2B5EF4-FFF2-40B4-BE49-F238E27FC236}">
                <a16:creationId xmlns:a16="http://schemas.microsoft.com/office/drawing/2014/main" id="{7D2B56B4-6831-4F01-BD5B-E23203950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592" y="924397"/>
            <a:ext cx="10914816" cy="5757604"/>
          </a:xfrm>
          <a:prstGeom prst="rect">
            <a:avLst/>
          </a:prstGeom>
        </p:spPr>
      </p:pic>
    </p:spTree>
    <p:extLst>
      <p:ext uri="{BB962C8B-B14F-4D97-AF65-F5344CB8AC3E}">
        <p14:creationId xmlns:p14="http://schemas.microsoft.com/office/powerpoint/2010/main" val="34256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0DBBC5-C71F-4568-AA63-43AC31EE6211}"/>
              </a:ext>
            </a:extLst>
          </p:cNvPr>
          <p:cNvSpPr>
            <a:spLocks noGrp="1"/>
          </p:cNvSpPr>
          <p:nvPr>
            <p:ph idx="1"/>
          </p:nvPr>
        </p:nvSpPr>
        <p:spPr>
          <a:xfrm>
            <a:off x="229969" y="1120707"/>
            <a:ext cx="11766382" cy="5196170"/>
          </a:xfrm>
        </p:spPr>
        <p:txBody>
          <a:bodyPr>
            <a:normAutofit fontScale="92500" lnSpcReduction="20000"/>
          </a:bodyPr>
          <a:lstStyle/>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Разработка ПО, реализующего идентичные алгоритмы с использованием базовых синтаксических конструкций средства проектирования ПО и идентичного интерфейса передачи входных данных</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Генерация случайных входных данных в заданных диапазонах</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Запуск контейнера с образом ОС и окружением для исследуемых средств проектирования ПО</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Старт отсчета времени</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Запуск выполнения алгоритма </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Окончание отсчета времени</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Повторение пунктов 3 – 7 для других исследуемых средств проектирования ПО</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Повторение пунктов 2 – 8 для заданное количество раз</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Вычисление среднего арифметического скорости выполнения</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Построение графика сравнения быстродействия</a:t>
            </a:r>
          </a:p>
        </p:txBody>
      </p:sp>
      <p:sp>
        <p:nvSpPr>
          <p:cNvPr id="3" name="Slide Number Placeholder 2">
            <a:extLst>
              <a:ext uri="{FF2B5EF4-FFF2-40B4-BE49-F238E27FC236}">
                <a16:creationId xmlns:a16="http://schemas.microsoft.com/office/drawing/2014/main" id="{624877F8-0003-4DAD-B690-EA991157853D}"/>
              </a:ext>
            </a:extLst>
          </p:cNvPr>
          <p:cNvSpPr>
            <a:spLocks noGrp="1"/>
          </p:cNvSpPr>
          <p:nvPr>
            <p:ph type="sldNum" sz="quarter" idx="12"/>
          </p:nvPr>
        </p:nvSpPr>
        <p:spPr/>
        <p:txBody>
          <a:bodyPr/>
          <a:lstStyle/>
          <a:p>
            <a:fld id="{018BF65D-6ED2-4CD5-9A43-7F793B06593C}" type="slidenum">
              <a:rPr lang="ru-RU" smtClean="0"/>
              <a:t>23</a:t>
            </a:fld>
            <a:endParaRPr lang="ru-RU"/>
          </a:p>
        </p:txBody>
      </p:sp>
      <p:sp>
        <p:nvSpPr>
          <p:cNvPr id="4" name="Title 3">
            <a:extLst>
              <a:ext uri="{FF2B5EF4-FFF2-40B4-BE49-F238E27FC236}">
                <a16:creationId xmlns:a16="http://schemas.microsoft.com/office/drawing/2014/main" id="{28C114AF-C253-4A9F-873B-9208BEC0F1A9}"/>
              </a:ext>
            </a:extLst>
          </p:cNvPr>
          <p:cNvSpPr>
            <a:spLocks noGrp="1"/>
          </p:cNvSpPr>
          <p:nvPr>
            <p:ph type="title"/>
          </p:nvPr>
        </p:nvSpPr>
        <p:spPr/>
        <p:txBody>
          <a:bodyPr>
            <a:noAutofit/>
          </a:bodyPr>
          <a:lstStyle/>
          <a:p>
            <a:r>
              <a:rPr lang="ru-RU" sz="3600" b="1" dirty="0">
                <a:latin typeface="+mn-lt"/>
              </a:rPr>
              <a:t>Методика исследования быстродействия средств проектировани</a:t>
            </a:r>
            <a:r>
              <a:rPr lang="ru-RU" sz="3600" dirty="0"/>
              <a:t>я ПО</a:t>
            </a:r>
          </a:p>
        </p:txBody>
      </p:sp>
    </p:spTree>
    <p:extLst>
      <p:ext uri="{BB962C8B-B14F-4D97-AF65-F5344CB8AC3E}">
        <p14:creationId xmlns:p14="http://schemas.microsoft.com/office/powerpoint/2010/main" val="1025249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D6DD4A-B718-4695-8275-7F6685B66DBF}"/>
              </a:ext>
            </a:extLst>
          </p:cNvPr>
          <p:cNvSpPr>
            <a:spLocks noGrp="1"/>
          </p:cNvSpPr>
          <p:nvPr>
            <p:ph type="sldNum" sz="quarter" idx="12"/>
          </p:nvPr>
        </p:nvSpPr>
        <p:spPr/>
        <p:txBody>
          <a:bodyPr/>
          <a:lstStyle/>
          <a:p>
            <a:fld id="{018BF65D-6ED2-4CD5-9A43-7F793B06593C}" type="slidenum">
              <a:rPr lang="ru-RU" smtClean="0"/>
              <a:t>24</a:t>
            </a:fld>
            <a:endParaRPr lang="ru-RU"/>
          </a:p>
        </p:txBody>
      </p:sp>
      <p:sp>
        <p:nvSpPr>
          <p:cNvPr id="4" name="Title 3">
            <a:extLst>
              <a:ext uri="{FF2B5EF4-FFF2-40B4-BE49-F238E27FC236}">
                <a16:creationId xmlns:a16="http://schemas.microsoft.com/office/drawing/2014/main" id="{716350FE-4F23-4F04-8C4F-BE6C70F25FF7}"/>
              </a:ext>
            </a:extLst>
          </p:cNvPr>
          <p:cNvSpPr>
            <a:spLocks noGrp="1"/>
          </p:cNvSpPr>
          <p:nvPr>
            <p:ph type="title"/>
          </p:nvPr>
        </p:nvSpPr>
        <p:spPr/>
        <p:txBody>
          <a:bodyPr>
            <a:noAutofit/>
          </a:bodyPr>
          <a:lstStyle/>
          <a:p>
            <a:r>
              <a:rPr lang="ru-RU" sz="3600" b="1" dirty="0">
                <a:latin typeface="+mn-lt"/>
              </a:rPr>
              <a:t>Диаграмма классов ПО для исследования быстродействия</a:t>
            </a:r>
            <a:endParaRPr lang="ru-RU" sz="3600" dirty="0"/>
          </a:p>
        </p:txBody>
      </p:sp>
      <p:pic>
        <p:nvPicPr>
          <p:cNvPr id="5" name="Content Placeholder 17">
            <a:extLst>
              <a:ext uri="{FF2B5EF4-FFF2-40B4-BE49-F238E27FC236}">
                <a16:creationId xmlns:a16="http://schemas.microsoft.com/office/drawing/2014/main" id="{055C7476-F7DD-4E0A-92C8-AC914EB5E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34" y="1882842"/>
            <a:ext cx="11959331" cy="3469334"/>
          </a:xfrm>
          <a:prstGeom prst="rect">
            <a:avLst/>
          </a:prstGeom>
        </p:spPr>
      </p:pic>
    </p:spTree>
    <p:extLst>
      <p:ext uri="{BB962C8B-B14F-4D97-AF65-F5344CB8AC3E}">
        <p14:creationId xmlns:p14="http://schemas.microsoft.com/office/powerpoint/2010/main" val="3811189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CC9205-37AE-445C-BCFC-547900DF9FB1}"/>
              </a:ext>
            </a:extLst>
          </p:cNvPr>
          <p:cNvSpPr>
            <a:spLocks noGrp="1"/>
          </p:cNvSpPr>
          <p:nvPr>
            <p:ph type="sldNum" sz="quarter" idx="12"/>
          </p:nvPr>
        </p:nvSpPr>
        <p:spPr/>
        <p:txBody>
          <a:bodyPr/>
          <a:lstStyle/>
          <a:p>
            <a:fld id="{018BF65D-6ED2-4CD5-9A43-7F793B06593C}" type="slidenum">
              <a:rPr lang="ru-RU" smtClean="0"/>
              <a:t>25</a:t>
            </a:fld>
            <a:endParaRPr lang="ru-RU"/>
          </a:p>
        </p:txBody>
      </p:sp>
      <p:sp>
        <p:nvSpPr>
          <p:cNvPr id="4" name="Title 3">
            <a:extLst>
              <a:ext uri="{FF2B5EF4-FFF2-40B4-BE49-F238E27FC236}">
                <a16:creationId xmlns:a16="http://schemas.microsoft.com/office/drawing/2014/main" id="{9BF6FEB0-7CAD-4610-A813-9C7BF3679DF1}"/>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pic>
        <p:nvPicPr>
          <p:cNvPr id="5" name="Picture 4">
            <a:extLst>
              <a:ext uri="{FF2B5EF4-FFF2-40B4-BE49-F238E27FC236}">
                <a16:creationId xmlns:a16="http://schemas.microsoft.com/office/drawing/2014/main" id="{2EC735B9-2D56-4E02-9C4B-D515A647B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14" y="2622103"/>
            <a:ext cx="4026405" cy="3019804"/>
          </a:xfrm>
          <a:prstGeom prst="rect">
            <a:avLst/>
          </a:prstGeom>
        </p:spPr>
      </p:pic>
      <p:pic>
        <p:nvPicPr>
          <p:cNvPr id="6" name="Picture 5">
            <a:extLst>
              <a:ext uri="{FF2B5EF4-FFF2-40B4-BE49-F238E27FC236}">
                <a16:creationId xmlns:a16="http://schemas.microsoft.com/office/drawing/2014/main" id="{F826604E-A305-4E18-9050-867734DB6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019" y="2622103"/>
            <a:ext cx="4026405" cy="3019804"/>
          </a:xfrm>
          <a:prstGeom prst="rect">
            <a:avLst/>
          </a:prstGeom>
        </p:spPr>
      </p:pic>
      <p:pic>
        <p:nvPicPr>
          <p:cNvPr id="7" name="Picture 6">
            <a:extLst>
              <a:ext uri="{FF2B5EF4-FFF2-40B4-BE49-F238E27FC236}">
                <a16:creationId xmlns:a16="http://schemas.microsoft.com/office/drawing/2014/main" id="{0353FE35-0858-4F16-85D2-C61591F05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6422" y="2622102"/>
            <a:ext cx="4026407" cy="3019805"/>
          </a:xfrm>
          <a:prstGeom prst="rect">
            <a:avLst/>
          </a:prstGeom>
        </p:spPr>
      </p:pic>
      <p:sp>
        <p:nvSpPr>
          <p:cNvPr id="8" name="TextBox 7">
            <a:extLst>
              <a:ext uri="{FF2B5EF4-FFF2-40B4-BE49-F238E27FC236}">
                <a16:creationId xmlns:a16="http://schemas.microsoft.com/office/drawing/2014/main" id="{6E14AB69-AFA0-4C16-8D99-5EC31FC02701}"/>
              </a:ext>
            </a:extLst>
          </p:cNvPr>
          <p:cNvSpPr txBox="1"/>
          <p:nvPr/>
        </p:nvSpPr>
        <p:spPr>
          <a:xfrm>
            <a:off x="8849559" y="1176019"/>
            <a:ext cx="2600131" cy="1384995"/>
          </a:xfrm>
          <a:prstGeom prst="rect">
            <a:avLst/>
          </a:prstGeom>
          <a:noFill/>
        </p:spPr>
        <p:txBody>
          <a:bodyPr wrap="square" rtlCol="0">
            <a:spAutoFit/>
          </a:bodyPr>
          <a:lstStyle/>
          <a:p>
            <a:pPr algn="ctr"/>
            <a:r>
              <a:rPr lang="ru-RU" sz="2800" dirty="0"/>
              <a:t>Алгоритм поиска простых чисел</a:t>
            </a:r>
          </a:p>
        </p:txBody>
      </p:sp>
      <p:sp>
        <p:nvSpPr>
          <p:cNvPr id="9" name="TextBox 8">
            <a:extLst>
              <a:ext uri="{FF2B5EF4-FFF2-40B4-BE49-F238E27FC236}">
                <a16:creationId xmlns:a16="http://schemas.microsoft.com/office/drawing/2014/main" id="{830E8269-9B42-4C87-972F-C132039E3610}"/>
              </a:ext>
            </a:extLst>
          </p:cNvPr>
          <p:cNvSpPr txBox="1"/>
          <p:nvPr/>
        </p:nvSpPr>
        <p:spPr>
          <a:xfrm>
            <a:off x="4795933" y="1176019"/>
            <a:ext cx="2600131" cy="1384995"/>
          </a:xfrm>
          <a:prstGeom prst="rect">
            <a:avLst/>
          </a:prstGeom>
          <a:noFill/>
        </p:spPr>
        <p:txBody>
          <a:bodyPr wrap="square" rtlCol="0">
            <a:spAutoFit/>
          </a:bodyPr>
          <a:lstStyle/>
          <a:p>
            <a:pPr algn="ctr"/>
            <a:r>
              <a:rPr lang="ru-RU" sz="2800" dirty="0"/>
              <a:t>Алгоритм «Быстрая сортировка»</a:t>
            </a:r>
          </a:p>
        </p:txBody>
      </p:sp>
      <p:sp>
        <p:nvSpPr>
          <p:cNvPr id="10" name="TextBox 9">
            <a:extLst>
              <a:ext uri="{FF2B5EF4-FFF2-40B4-BE49-F238E27FC236}">
                <a16:creationId xmlns:a16="http://schemas.microsoft.com/office/drawing/2014/main" id="{5752F5B0-A278-408D-9582-1E278782A11A}"/>
              </a:ext>
            </a:extLst>
          </p:cNvPr>
          <p:cNvSpPr txBox="1"/>
          <p:nvPr/>
        </p:nvSpPr>
        <p:spPr>
          <a:xfrm>
            <a:off x="796750" y="1176019"/>
            <a:ext cx="2600131" cy="1384995"/>
          </a:xfrm>
          <a:prstGeom prst="rect">
            <a:avLst/>
          </a:prstGeom>
          <a:noFill/>
        </p:spPr>
        <p:txBody>
          <a:bodyPr wrap="square" rtlCol="0">
            <a:spAutoFit/>
          </a:bodyPr>
          <a:lstStyle/>
          <a:p>
            <a:pPr algn="ctr"/>
            <a:r>
              <a:rPr lang="ru-RU" sz="2800" dirty="0"/>
              <a:t>Алгоритм умножения матриц</a:t>
            </a:r>
          </a:p>
        </p:txBody>
      </p:sp>
    </p:spTree>
    <p:extLst>
      <p:ext uri="{BB962C8B-B14F-4D97-AF65-F5344CB8AC3E}">
        <p14:creationId xmlns:p14="http://schemas.microsoft.com/office/powerpoint/2010/main" val="1277165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F8D683-963E-4D4B-960B-1C98670CB2D8}"/>
              </a:ext>
            </a:extLst>
          </p:cNvPr>
          <p:cNvSpPr>
            <a:spLocks noGrp="1"/>
          </p:cNvSpPr>
          <p:nvPr>
            <p:ph idx="1"/>
          </p:nvPr>
        </p:nvSpPr>
        <p:spPr/>
        <p:txBody>
          <a:bodyPr>
            <a:normAutofit/>
          </a:bodyPr>
          <a:lstStyle/>
          <a:p>
            <a:pPr marL="0" indent="0" algn="just">
              <a:lnSpc>
                <a:spcPct val="80000"/>
              </a:lnSpc>
              <a:buNone/>
            </a:pPr>
            <a:r>
              <a:rPr lang="en-US" b="1" dirty="0">
                <a:ea typeface="Helvetica Neue" panose="02000503000000020004" pitchFamily="2" charset="0"/>
                <a:cs typeface="Helvetica Neue" panose="02000503000000020004" pitchFamily="2" charset="0"/>
              </a:rPr>
              <a:t>MIPS</a:t>
            </a:r>
            <a:r>
              <a:rPr lang="en-US" dirty="0">
                <a:ea typeface="Helvetica Neue" panose="02000503000000020004" pitchFamily="2" charset="0"/>
                <a:cs typeface="Helvetica Neue" panose="02000503000000020004" pitchFamily="2" charset="0"/>
              </a:rPr>
              <a:t> - </a:t>
            </a:r>
            <a:r>
              <a:rPr lang="ru-RU" dirty="0">
                <a:ea typeface="Helvetica Neue" panose="02000503000000020004" pitchFamily="2" charset="0"/>
                <a:cs typeface="Helvetica Neue" panose="02000503000000020004" pitchFamily="2" charset="0"/>
              </a:rPr>
              <a:t>система команд и микропроцессорных архитектур, построенных по принципу </a:t>
            </a:r>
            <a:r>
              <a:rPr lang="en-US" dirty="0">
                <a:ea typeface="Helvetica Neue" panose="02000503000000020004" pitchFamily="2" charset="0"/>
                <a:cs typeface="Helvetica Neue" panose="02000503000000020004" pitchFamily="2" charset="0"/>
              </a:rPr>
              <a:t>RISC </a:t>
            </a:r>
            <a:r>
              <a:rPr lang="ru-RU" dirty="0">
                <a:ea typeface="Helvetica Neue" panose="02000503000000020004" pitchFamily="2" charset="0"/>
                <a:cs typeface="Helvetica Neue" panose="02000503000000020004" pitchFamily="2" charset="0"/>
              </a:rPr>
              <a:t>систем. </a:t>
            </a:r>
            <a:endParaRPr lang="en-US" dirty="0">
              <a:ea typeface="Helvetica Neue" panose="02000503000000020004" pitchFamily="2" charset="0"/>
              <a:cs typeface="Helvetica Neue" panose="02000503000000020004" pitchFamily="2" charset="0"/>
            </a:endParaRPr>
          </a:p>
          <a:p>
            <a:pPr marL="0" indent="0" algn="just">
              <a:lnSpc>
                <a:spcPct val="80000"/>
              </a:lnSpc>
              <a:buNone/>
            </a:pPr>
            <a:r>
              <a:rPr lang="ru-RU" dirty="0">
                <a:ea typeface="Helvetica Neue" panose="02000503000000020004" pitchFamily="2" charset="0"/>
                <a:cs typeface="Helvetica Neue" panose="02000503000000020004" pitchFamily="2" charset="0"/>
              </a:rPr>
              <a:t>Применяется во встраиваемых системах различного назначения: промышленное, полиграфическое и телекоммуникационное оборудование,</a:t>
            </a:r>
            <a:r>
              <a:rPr lang="en-US" dirty="0">
                <a:ea typeface="Helvetica Neue" panose="02000503000000020004" pitchFamily="2" charset="0"/>
                <a:cs typeface="Helvetica Neue" panose="02000503000000020004" pitchFamily="2" charset="0"/>
              </a:rPr>
              <a:t> </a:t>
            </a:r>
            <a:r>
              <a:rPr lang="ru-RU" dirty="0">
                <a:ea typeface="Helvetica Neue" panose="02000503000000020004" pitchFamily="2" charset="0"/>
                <a:cs typeface="Helvetica Neue" panose="02000503000000020004" pitchFamily="2" charset="0"/>
              </a:rPr>
              <a:t>автомобили, игровые консоли. </a:t>
            </a:r>
          </a:p>
          <a:p>
            <a:pPr marL="0" indent="0" algn="just">
              <a:lnSpc>
                <a:spcPct val="80000"/>
              </a:lnSpc>
              <a:buNone/>
            </a:pPr>
            <a:endParaRPr lang="ru-RU" dirty="0">
              <a:ea typeface="Helvetica Neue" panose="02000503000000020004" pitchFamily="2" charset="0"/>
              <a:cs typeface="Helvetica Neue" panose="02000503000000020004" pitchFamily="2" charset="0"/>
            </a:endParaRPr>
          </a:p>
          <a:p>
            <a:pPr marL="0" indent="0" algn="just">
              <a:lnSpc>
                <a:spcPct val="80000"/>
              </a:lnSpc>
              <a:buNone/>
            </a:pPr>
            <a:endParaRPr lang="ru-RU" dirty="0"/>
          </a:p>
        </p:txBody>
      </p:sp>
      <p:sp>
        <p:nvSpPr>
          <p:cNvPr id="3" name="Slide Number Placeholder 2">
            <a:extLst>
              <a:ext uri="{FF2B5EF4-FFF2-40B4-BE49-F238E27FC236}">
                <a16:creationId xmlns:a16="http://schemas.microsoft.com/office/drawing/2014/main" id="{A98F28DA-D7A4-4592-83F9-CC887A8E6727}"/>
              </a:ext>
            </a:extLst>
          </p:cNvPr>
          <p:cNvSpPr>
            <a:spLocks noGrp="1"/>
          </p:cNvSpPr>
          <p:nvPr>
            <p:ph type="sldNum" sz="quarter" idx="12"/>
          </p:nvPr>
        </p:nvSpPr>
        <p:spPr/>
        <p:txBody>
          <a:bodyPr/>
          <a:lstStyle/>
          <a:p>
            <a:fld id="{018BF65D-6ED2-4CD5-9A43-7F793B06593C}" type="slidenum">
              <a:rPr lang="ru-RU" smtClean="0"/>
              <a:t>26</a:t>
            </a:fld>
            <a:endParaRPr lang="ru-RU"/>
          </a:p>
        </p:txBody>
      </p:sp>
      <p:sp>
        <p:nvSpPr>
          <p:cNvPr id="4" name="Title 3">
            <a:extLst>
              <a:ext uri="{FF2B5EF4-FFF2-40B4-BE49-F238E27FC236}">
                <a16:creationId xmlns:a16="http://schemas.microsoft.com/office/drawing/2014/main" id="{3E197B70-8C1B-4B87-8C61-1F7769B69229}"/>
              </a:ext>
            </a:extLst>
          </p:cNvPr>
          <p:cNvSpPr>
            <a:spLocks noGrp="1"/>
          </p:cNvSpPr>
          <p:nvPr>
            <p:ph type="title"/>
          </p:nvPr>
        </p:nvSpPr>
        <p:spPr/>
        <p:txBody>
          <a:bodyPr/>
          <a:lstStyle/>
          <a:p>
            <a:r>
              <a:rPr lang="en-US" dirty="0"/>
              <a:t>MIPS</a:t>
            </a:r>
            <a:endParaRPr lang="ru-RU" dirty="0"/>
          </a:p>
        </p:txBody>
      </p:sp>
      <p:pic>
        <p:nvPicPr>
          <p:cNvPr id="5" name="Picture 2">
            <a:extLst>
              <a:ext uri="{FF2B5EF4-FFF2-40B4-BE49-F238E27FC236}">
                <a16:creationId xmlns:a16="http://schemas.microsoft.com/office/drawing/2014/main" id="{67A7811D-D890-4887-9E4C-084D4E742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6182" y="3058228"/>
            <a:ext cx="6079635" cy="379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721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232BA7-D5D6-469D-B532-82B0E036D096}"/>
              </a:ext>
            </a:extLst>
          </p:cNvPr>
          <p:cNvSpPr>
            <a:spLocks noGrp="1"/>
          </p:cNvSpPr>
          <p:nvPr>
            <p:ph idx="1"/>
          </p:nvPr>
        </p:nvSpPr>
        <p:spPr/>
        <p:txBody>
          <a:bodyPr/>
          <a:lstStyle/>
          <a:p>
            <a:pPr algn="just">
              <a:lnSpc>
                <a:spcPct val="100000"/>
              </a:lnSpc>
            </a:pPr>
            <a:r>
              <a:rPr lang="ru-RU" sz="2800" dirty="0">
                <a:latin typeface="Helvetica Neue" panose="02000503000000020004" pitchFamily="2" charset="0"/>
                <a:ea typeface="Helvetica Neue" panose="02000503000000020004" pitchFamily="2" charset="0"/>
                <a:cs typeface="Helvetica Neue" panose="02000503000000020004" pitchFamily="2" charset="0"/>
              </a:rPr>
              <a:t>Выше полнота документирования дерева декодирования инструкций, по сравнению с </a:t>
            </a:r>
            <a:r>
              <a:rPr lang="en-US" sz="2800" dirty="0">
                <a:latin typeface="Helvetica Neue" panose="02000503000000020004" pitchFamily="2" charset="0"/>
                <a:ea typeface="Helvetica Neue" panose="02000503000000020004" pitchFamily="2" charset="0"/>
                <a:cs typeface="Helvetica Neue" panose="02000503000000020004" pitchFamily="2" charset="0"/>
              </a:rPr>
              <a:t>ARM </a:t>
            </a:r>
            <a:r>
              <a:rPr lang="ru-RU" sz="2800" dirty="0">
                <a:latin typeface="Helvetica Neue" panose="02000503000000020004" pitchFamily="2" charset="0"/>
                <a:ea typeface="Helvetica Neue" panose="02000503000000020004" pitchFamily="2" charset="0"/>
                <a:cs typeface="Helvetica Neue" panose="02000503000000020004" pitchFamily="2" charset="0"/>
              </a:rPr>
              <a:t>и </a:t>
            </a:r>
            <a:r>
              <a:rPr lang="en-US" sz="2800" dirty="0">
                <a:latin typeface="Helvetica Neue" panose="02000503000000020004" pitchFamily="2" charset="0"/>
                <a:ea typeface="Helvetica Neue" panose="02000503000000020004" pitchFamily="2" charset="0"/>
                <a:cs typeface="Helvetica Neue" panose="02000503000000020004" pitchFamily="2" charset="0"/>
              </a:rPr>
              <a:t>x86 </a:t>
            </a:r>
            <a:r>
              <a:rPr lang="ru-RU" sz="2800" dirty="0">
                <a:latin typeface="Helvetica Neue" panose="02000503000000020004" pitchFamily="2" charset="0"/>
                <a:ea typeface="Helvetica Neue" panose="02000503000000020004" pitchFamily="2" charset="0"/>
                <a:cs typeface="Helvetica Neue" panose="02000503000000020004" pitchFamily="2" charset="0"/>
              </a:rPr>
              <a:t>процессорными архитектурами.</a:t>
            </a:r>
          </a:p>
          <a:p>
            <a:pPr algn="just">
              <a:lnSpc>
                <a:spcPct val="100000"/>
              </a:lnSpc>
            </a:pPr>
            <a:r>
              <a:rPr lang="ru-RU" sz="2800" dirty="0">
                <a:latin typeface="Helvetica Neue" panose="02000503000000020004" pitchFamily="2" charset="0"/>
                <a:ea typeface="Helvetica Neue" panose="02000503000000020004" pitchFamily="2" charset="0"/>
                <a:cs typeface="Helvetica Neue" panose="02000503000000020004" pitchFamily="2" charset="0"/>
              </a:rPr>
              <a:t>Распространенность в производстве встраиваемых систем. Является 3-ей по популярности процессорной архитектурой по результатам исследования 2016 года</a:t>
            </a:r>
          </a:p>
          <a:p>
            <a:pPr marL="0" indent="0" algn="just">
              <a:buNone/>
            </a:pPr>
            <a:endParaRPr lang="ru-RU" dirty="0"/>
          </a:p>
        </p:txBody>
      </p:sp>
      <p:sp>
        <p:nvSpPr>
          <p:cNvPr id="3" name="Slide Number Placeholder 2">
            <a:extLst>
              <a:ext uri="{FF2B5EF4-FFF2-40B4-BE49-F238E27FC236}">
                <a16:creationId xmlns:a16="http://schemas.microsoft.com/office/drawing/2014/main" id="{AAD46AE9-4194-4FA3-A73A-34CE0184D929}"/>
              </a:ext>
            </a:extLst>
          </p:cNvPr>
          <p:cNvSpPr>
            <a:spLocks noGrp="1"/>
          </p:cNvSpPr>
          <p:nvPr>
            <p:ph type="sldNum" sz="quarter" idx="12"/>
          </p:nvPr>
        </p:nvSpPr>
        <p:spPr/>
        <p:txBody>
          <a:bodyPr/>
          <a:lstStyle/>
          <a:p>
            <a:fld id="{018BF65D-6ED2-4CD5-9A43-7F793B06593C}" type="slidenum">
              <a:rPr lang="ru-RU" smtClean="0"/>
              <a:t>27</a:t>
            </a:fld>
            <a:endParaRPr lang="ru-RU"/>
          </a:p>
        </p:txBody>
      </p:sp>
      <p:sp>
        <p:nvSpPr>
          <p:cNvPr id="4" name="Title 3">
            <a:extLst>
              <a:ext uri="{FF2B5EF4-FFF2-40B4-BE49-F238E27FC236}">
                <a16:creationId xmlns:a16="http://schemas.microsoft.com/office/drawing/2014/main" id="{6A01F9E2-1946-4F34-90A8-233D74FA33CF}"/>
              </a:ext>
            </a:extLst>
          </p:cNvPr>
          <p:cNvSpPr>
            <a:spLocks noGrp="1"/>
          </p:cNvSpPr>
          <p:nvPr>
            <p:ph type="title"/>
          </p:nvPr>
        </p:nvSpPr>
        <p:spPr/>
        <p:txBody>
          <a:bodyPr/>
          <a:lstStyle/>
          <a:p>
            <a:r>
              <a:rPr lang="ru-RU" dirty="0"/>
              <a:t>Выбор </a:t>
            </a:r>
            <a:r>
              <a:rPr lang="en-US" dirty="0"/>
              <a:t>MIPS</a:t>
            </a:r>
            <a:endParaRPr lang="ru-RU" dirty="0"/>
          </a:p>
        </p:txBody>
      </p:sp>
      <p:pic>
        <p:nvPicPr>
          <p:cNvPr id="5" name="Picture 4">
            <a:extLst>
              <a:ext uri="{FF2B5EF4-FFF2-40B4-BE49-F238E27FC236}">
                <a16:creationId xmlns:a16="http://schemas.microsoft.com/office/drawing/2014/main" id="{56215009-EF6D-431E-943E-588EA974F2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811" y="3938423"/>
            <a:ext cx="3247338" cy="2832400"/>
          </a:xfrm>
          <a:prstGeom prst="rect">
            <a:avLst/>
          </a:prstGeom>
        </p:spPr>
      </p:pic>
    </p:spTree>
    <p:extLst>
      <p:ext uri="{BB962C8B-B14F-4D97-AF65-F5344CB8AC3E}">
        <p14:creationId xmlns:p14="http://schemas.microsoft.com/office/powerpoint/2010/main" val="3049491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28</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Диаграмма классов эмулятора ядра MIPS</a:t>
            </a:r>
            <a:endParaRPr lang="ru-RU" sz="3600" dirty="0"/>
          </a:p>
        </p:txBody>
      </p:sp>
      <p:pic>
        <p:nvPicPr>
          <p:cNvPr id="9" name="Picture 8">
            <a:extLst>
              <a:ext uri="{FF2B5EF4-FFF2-40B4-BE49-F238E27FC236}">
                <a16:creationId xmlns:a16="http://schemas.microsoft.com/office/drawing/2014/main" id="{3F0C9F0A-C36E-489D-976D-A065470CE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82" y="1300295"/>
            <a:ext cx="11761569" cy="4934500"/>
          </a:xfrm>
          <a:prstGeom prst="rect">
            <a:avLst/>
          </a:prstGeom>
        </p:spPr>
      </p:pic>
    </p:spTree>
    <p:extLst>
      <p:ext uri="{BB962C8B-B14F-4D97-AF65-F5344CB8AC3E}">
        <p14:creationId xmlns:p14="http://schemas.microsoft.com/office/powerpoint/2010/main" val="2937670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EF7B5-6EFB-4470-BCAA-5C499A8F2472}"/>
              </a:ext>
            </a:extLst>
          </p:cNvPr>
          <p:cNvSpPr>
            <a:spLocks noGrp="1"/>
          </p:cNvSpPr>
          <p:nvPr>
            <p:ph type="sldNum" sz="quarter" idx="12"/>
          </p:nvPr>
        </p:nvSpPr>
        <p:spPr/>
        <p:txBody>
          <a:bodyPr/>
          <a:lstStyle/>
          <a:p>
            <a:fld id="{018BF65D-6ED2-4CD5-9A43-7F793B06593C}" type="slidenum">
              <a:rPr lang="ru-RU" smtClean="0"/>
              <a:t>29</a:t>
            </a:fld>
            <a:endParaRPr lang="ru-RU"/>
          </a:p>
        </p:txBody>
      </p:sp>
      <p:sp>
        <p:nvSpPr>
          <p:cNvPr id="4" name="Title 3">
            <a:extLst>
              <a:ext uri="{FF2B5EF4-FFF2-40B4-BE49-F238E27FC236}">
                <a16:creationId xmlns:a16="http://schemas.microsoft.com/office/drawing/2014/main" id="{79552F10-0FB0-43B4-B455-1065A1F7C781}"/>
              </a:ext>
            </a:extLst>
          </p:cNvPr>
          <p:cNvSpPr>
            <a:spLocks noGrp="1"/>
          </p:cNvSpPr>
          <p:nvPr>
            <p:ph type="title"/>
          </p:nvPr>
        </p:nvSpPr>
        <p:spPr/>
        <p:txBody>
          <a:bodyPr>
            <a:noAutofit/>
          </a:bodyPr>
          <a:lstStyle/>
          <a:p>
            <a:r>
              <a:rPr lang="ru-RU" sz="3600" b="1" dirty="0">
                <a:latin typeface="+mn-lt"/>
              </a:rPr>
              <a:t>Диаграмма компонентов эмулятора ядра MIPS</a:t>
            </a:r>
            <a:endParaRPr lang="ru-RU" sz="3600" dirty="0"/>
          </a:p>
        </p:txBody>
      </p:sp>
      <p:pic>
        <p:nvPicPr>
          <p:cNvPr id="10" name="Content Placeholder 9">
            <a:extLst>
              <a:ext uri="{FF2B5EF4-FFF2-40B4-BE49-F238E27FC236}">
                <a16:creationId xmlns:a16="http://schemas.microsoft.com/office/drawing/2014/main" id="{BABCBA78-398F-4644-A2DE-DB6493DA50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58162" y="996234"/>
            <a:ext cx="4675675" cy="5773681"/>
          </a:xfrm>
        </p:spPr>
      </p:pic>
    </p:spTree>
    <p:extLst>
      <p:ext uri="{BB962C8B-B14F-4D97-AF65-F5344CB8AC3E}">
        <p14:creationId xmlns:p14="http://schemas.microsoft.com/office/powerpoint/2010/main" val="2632466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5615D14-A11B-429F-BA87-D3F511CD7671}"/>
              </a:ext>
            </a:extLst>
          </p:cNvPr>
          <p:cNvGraphicFramePr>
            <a:graphicFrameLocks noGrp="1"/>
          </p:cNvGraphicFramePr>
          <p:nvPr>
            <p:ph idx="1"/>
            <p:extLst>
              <p:ext uri="{D42A27DB-BD31-4B8C-83A1-F6EECF244321}">
                <p14:modId xmlns:p14="http://schemas.microsoft.com/office/powerpoint/2010/main" val="3436657991"/>
              </p:ext>
            </p:extLst>
          </p:nvPr>
        </p:nvGraphicFramePr>
        <p:xfrm>
          <a:off x="298827" y="1253328"/>
          <a:ext cx="5603210" cy="4999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58FFF2D-BCDF-443E-89E4-9B64B2E5B938}"/>
              </a:ext>
            </a:extLst>
          </p:cNvPr>
          <p:cNvSpPr>
            <a:spLocks noGrp="1"/>
          </p:cNvSpPr>
          <p:nvPr>
            <p:ph type="sldNum" sz="quarter" idx="12"/>
          </p:nvPr>
        </p:nvSpPr>
        <p:spPr/>
        <p:txBody>
          <a:bodyPr/>
          <a:lstStyle/>
          <a:p>
            <a:fld id="{018BF65D-6ED2-4CD5-9A43-7F793B06593C}" type="slidenum">
              <a:rPr lang="ru-RU" smtClean="0"/>
              <a:t>3</a:t>
            </a:fld>
            <a:endParaRPr lang="ru-RU" dirty="0"/>
          </a:p>
        </p:txBody>
      </p:sp>
      <p:sp>
        <p:nvSpPr>
          <p:cNvPr id="4" name="Title 3">
            <a:extLst>
              <a:ext uri="{FF2B5EF4-FFF2-40B4-BE49-F238E27FC236}">
                <a16:creationId xmlns:a16="http://schemas.microsoft.com/office/drawing/2014/main" id="{2DB213FA-C0E9-47FB-848B-2A7A5E1B80AE}"/>
              </a:ext>
            </a:extLst>
          </p:cNvPr>
          <p:cNvSpPr>
            <a:spLocks noGrp="1"/>
          </p:cNvSpPr>
          <p:nvPr>
            <p:ph type="title"/>
          </p:nvPr>
        </p:nvSpPr>
        <p:spPr/>
        <p:txBody>
          <a:bodyPr/>
          <a:lstStyle/>
          <a:p>
            <a:r>
              <a:rPr lang="ru-RU" dirty="0"/>
              <a:t>Актуальность</a:t>
            </a:r>
          </a:p>
        </p:txBody>
      </p:sp>
      <p:pic>
        <p:nvPicPr>
          <p:cNvPr id="7" name="Picture 6">
            <a:extLst>
              <a:ext uri="{FF2B5EF4-FFF2-40B4-BE49-F238E27FC236}">
                <a16:creationId xmlns:a16="http://schemas.microsoft.com/office/drawing/2014/main" id="{A722E1E6-3317-40B4-A869-BBA8CE5EB0C5}"/>
              </a:ext>
            </a:extLst>
          </p:cNvPr>
          <p:cNvPicPr>
            <a:picLocks noChangeAspect="1"/>
          </p:cNvPicPr>
          <p:nvPr/>
        </p:nvPicPr>
        <p:blipFill rotWithShape="1">
          <a:blip r:embed="rId8">
            <a:extLst>
              <a:ext uri="{28A0092B-C50C-407E-A947-70E740481C1C}">
                <a14:useLocalDpi xmlns:a14="http://schemas.microsoft.com/office/drawing/2010/main" val="0"/>
              </a:ext>
            </a:extLst>
          </a:blip>
          <a:srcRect l="3238" r="3416"/>
          <a:stretch/>
        </p:blipFill>
        <p:spPr>
          <a:xfrm>
            <a:off x="6068983" y="1896533"/>
            <a:ext cx="5898387" cy="3713451"/>
          </a:xfrm>
          <a:prstGeom prst="rect">
            <a:avLst/>
          </a:prstGeom>
        </p:spPr>
      </p:pic>
    </p:spTree>
    <p:extLst>
      <p:ext uri="{BB962C8B-B14F-4D97-AF65-F5344CB8AC3E}">
        <p14:creationId xmlns:p14="http://schemas.microsoft.com/office/powerpoint/2010/main" val="2832199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EF7B5-6EFB-4470-BCAA-5C499A8F2472}"/>
              </a:ext>
            </a:extLst>
          </p:cNvPr>
          <p:cNvSpPr>
            <a:spLocks noGrp="1"/>
          </p:cNvSpPr>
          <p:nvPr>
            <p:ph type="sldNum" sz="quarter" idx="12"/>
          </p:nvPr>
        </p:nvSpPr>
        <p:spPr/>
        <p:txBody>
          <a:bodyPr/>
          <a:lstStyle/>
          <a:p>
            <a:fld id="{018BF65D-6ED2-4CD5-9A43-7F793B06593C}" type="slidenum">
              <a:rPr lang="ru-RU" smtClean="0"/>
              <a:t>30</a:t>
            </a:fld>
            <a:endParaRPr lang="ru-RU"/>
          </a:p>
        </p:txBody>
      </p:sp>
      <p:sp>
        <p:nvSpPr>
          <p:cNvPr id="4" name="Title 3">
            <a:extLst>
              <a:ext uri="{FF2B5EF4-FFF2-40B4-BE49-F238E27FC236}">
                <a16:creationId xmlns:a16="http://schemas.microsoft.com/office/drawing/2014/main" id="{79552F10-0FB0-43B4-B455-1065A1F7C781}"/>
              </a:ext>
            </a:extLst>
          </p:cNvPr>
          <p:cNvSpPr>
            <a:spLocks noGrp="1"/>
          </p:cNvSpPr>
          <p:nvPr>
            <p:ph type="title"/>
          </p:nvPr>
        </p:nvSpPr>
        <p:spPr/>
        <p:txBody>
          <a:bodyPr>
            <a:noAutofit/>
          </a:bodyPr>
          <a:lstStyle/>
          <a:p>
            <a:r>
              <a:rPr lang="ru-RU" sz="3600" b="1" dirty="0">
                <a:latin typeface="+mn-lt"/>
              </a:rPr>
              <a:t>Диаграмма </a:t>
            </a:r>
            <a:r>
              <a:rPr lang="ru-RU" sz="3600" dirty="0"/>
              <a:t>деятельности</a:t>
            </a:r>
            <a:r>
              <a:rPr lang="ru-RU" sz="3600" b="1" dirty="0">
                <a:latin typeface="+mn-lt"/>
              </a:rPr>
              <a:t> эмулятора ядра MIPS</a:t>
            </a:r>
            <a:endParaRPr lang="ru-RU" sz="3600" dirty="0"/>
          </a:p>
        </p:txBody>
      </p:sp>
      <p:pic>
        <p:nvPicPr>
          <p:cNvPr id="7" name="Content Placeholder 6">
            <a:extLst>
              <a:ext uri="{FF2B5EF4-FFF2-40B4-BE49-F238E27FC236}">
                <a16:creationId xmlns:a16="http://schemas.microsoft.com/office/drawing/2014/main" id="{1036EEC8-855F-4707-A6EB-90C5128792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3644" y="993265"/>
            <a:ext cx="7264712" cy="5760504"/>
          </a:xfrm>
        </p:spPr>
      </p:pic>
    </p:spTree>
    <p:extLst>
      <p:ext uri="{BB962C8B-B14F-4D97-AF65-F5344CB8AC3E}">
        <p14:creationId xmlns:p14="http://schemas.microsoft.com/office/powerpoint/2010/main" val="10508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274600-FBE9-4B35-905A-2581D396E531}"/>
              </a:ext>
            </a:extLst>
          </p:cNvPr>
          <p:cNvSpPr>
            <a:spLocks noGrp="1"/>
          </p:cNvSpPr>
          <p:nvPr>
            <p:ph type="sldNum" sz="quarter" idx="12"/>
          </p:nvPr>
        </p:nvSpPr>
        <p:spPr/>
        <p:txBody>
          <a:bodyPr/>
          <a:lstStyle/>
          <a:p>
            <a:fld id="{018BF65D-6ED2-4CD5-9A43-7F793B06593C}" type="slidenum">
              <a:rPr lang="ru-RU" smtClean="0"/>
              <a:t>4</a:t>
            </a:fld>
            <a:endParaRPr lang="ru-RU" dirty="0"/>
          </a:p>
        </p:txBody>
      </p:sp>
      <p:sp>
        <p:nvSpPr>
          <p:cNvPr id="4" name="Title 3">
            <a:extLst>
              <a:ext uri="{FF2B5EF4-FFF2-40B4-BE49-F238E27FC236}">
                <a16:creationId xmlns:a16="http://schemas.microsoft.com/office/drawing/2014/main" id="{FF34D143-510B-4E6A-B973-5C83D404C70E}"/>
              </a:ext>
            </a:extLst>
          </p:cNvPr>
          <p:cNvSpPr>
            <a:spLocks noGrp="1"/>
          </p:cNvSpPr>
          <p:nvPr>
            <p:ph type="title"/>
          </p:nvPr>
        </p:nvSpPr>
        <p:spPr/>
        <p:txBody>
          <a:bodyPr/>
          <a:lstStyle/>
          <a:p>
            <a:r>
              <a:rPr lang="ru-RU" dirty="0"/>
              <a:t>Существующие решения эмуляции</a:t>
            </a:r>
          </a:p>
        </p:txBody>
      </p:sp>
      <p:sp>
        <p:nvSpPr>
          <p:cNvPr id="6" name="Content Placeholder 5">
            <a:extLst>
              <a:ext uri="{FF2B5EF4-FFF2-40B4-BE49-F238E27FC236}">
                <a16:creationId xmlns:a16="http://schemas.microsoft.com/office/drawing/2014/main" id="{BB7995B6-BAE7-4345-908B-1DCAA708C1B6}"/>
              </a:ext>
            </a:extLst>
          </p:cNvPr>
          <p:cNvSpPr>
            <a:spLocks noGrp="1"/>
          </p:cNvSpPr>
          <p:nvPr>
            <p:ph idx="1"/>
          </p:nvPr>
        </p:nvSpPr>
        <p:spPr>
          <a:xfrm>
            <a:off x="229969" y="1120708"/>
            <a:ext cx="6842776" cy="5561294"/>
          </a:xfrm>
        </p:spPr>
        <p:txBody>
          <a:bodyPr>
            <a:noAutofit/>
          </a:bodyPr>
          <a:lstStyle/>
          <a:p>
            <a:pPr marL="457200" lvl="1" indent="0">
              <a:lnSpc>
                <a:spcPct val="100000"/>
              </a:lnSpc>
              <a:spcBef>
                <a:spcPts val="0"/>
              </a:spcBef>
              <a:buNone/>
            </a:pPr>
            <a:r>
              <a:rPr lang="ru-RU" sz="1900" b="1" dirty="0"/>
              <a:t>1. </a:t>
            </a:r>
            <a:r>
              <a:rPr lang="en-US" sz="1900" b="1" dirty="0" err="1"/>
              <a:t>Qemu</a:t>
            </a:r>
            <a:endParaRPr lang="en-US" sz="1900" b="1" dirty="0"/>
          </a:p>
          <a:p>
            <a:pPr marL="457200" lvl="1" indent="0">
              <a:lnSpc>
                <a:spcPct val="100000"/>
              </a:lnSpc>
              <a:spcBef>
                <a:spcPts val="0"/>
              </a:spcBef>
              <a:buNone/>
            </a:pPr>
            <a:r>
              <a:rPr lang="ru-RU" sz="1900" b="1" dirty="0"/>
              <a:t>2. </a:t>
            </a:r>
            <a:r>
              <a:rPr lang="en-US" sz="1900" b="1" dirty="0"/>
              <a:t>Unicorn</a:t>
            </a:r>
            <a:r>
              <a:rPr lang="ru-RU" sz="1900" b="1" dirty="0"/>
              <a:t> </a:t>
            </a:r>
            <a:r>
              <a:rPr lang="en-US" sz="1900" b="1" dirty="0"/>
              <a:t>Engine</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 и работа в качестве гипервизора.</a:t>
            </a:r>
          </a:p>
          <a:p>
            <a:pPr marL="0" indent="0" algn="just">
              <a:lnSpc>
                <a:spcPct val="100000"/>
              </a:lnSpc>
              <a:spcBef>
                <a:spcPts val="0"/>
              </a:spcBef>
              <a:buNone/>
            </a:pPr>
            <a:r>
              <a:rPr lang="ru-RU" sz="1900" dirty="0">
                <a:solidFill>
                  <a:srgbClr val="C00000"/>
                </a:solidFill>
              </a:rPr>
              <a:t>Ограничения на применение: </a:t>
            </a:r>
            <a:r>
              <a:rPr lang="ru-RU" sz="1900" dirty="0"/>
              <a:t>для использования требуется высокая квалификация специалиста и высокие трудозатраты, т.к. разработаны с использованием средства разработки ПО Си</a:t>
            </a:r>
            <a:r>
              <a:rPr lang="en-US" sz="1900" dirty="0"/>
              <a:t>.</a:t>
            </a:r>
          </a:p>
          <a:p>
            <a:pPr marL="457200" lvl="1" indent="0">
              <a:lnSpc>
                <a:spcPct val="100000"/>
              </a:lnSpc>
              <a:spcBef>
                <a:spcPts val="0"/>
              </a:spcBef>
              <a:buNone/>
            </a:pPr>
            <a:r>
              <a:rPr lang="ru-RU" sz="1900" b="1" dirty="0"/>
              <a:t>3. </a:t>
            </a:r>
            <a:r>
              <a:rPr lang="en-US" sz="1900" b="1" dirty="0" err="1"/>
              <a:t>Kopycat</a:t>
            </a:r>
            <a:endParaRPr lang="ru-RU" sz="1900" b="1" dirty="0"/>
          </a:p>
          <a:p>
            <a:pPr marL="0" indent="0">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a:t>
            </a:r>
          </a:p>
          <a:p>
            <a:pPr marL="0" indent="0">
              <a:lnSpc>
                <a:spcPct val="100000"/>
              </a:lnSpc>
              <a:spcBef>
                <a:spcPts val="0"/>
              </a:spcBef>
              <a:buNone/>
            </a:pPr>
            <a:r>
              <a:rPr lang="ru-RU" sz="1900" dirty="0">
                <a:solidFill>
                  <a:srgbClr val="C00000"/>
                </a:solidFill>
              </a:rPr>
              <a:t>Ограничения на применение: </a:t>
            </a:r>
            <a:r>
              <a:rPr lang="ru-RU" sz="1900" dirty="0"/>
              <a:t>малое быстродействие в связи с особенностями средства разработки ПО </a:t>
            </a:r>
            <a:r>
              <a:rPr lang="en-US" sz="1900" dirty="0"/>
              <a:t>Kotlin</a:t>
            </a:r>
            <a:r>
              <a:rPr lang="ru-RU" sz="1900" dirty="0"/>
              <a:t> (</a:t>
            </a:r>
            <a:r>
              <a:rPr lang="en-US" sz="1900" dirty="0"/>
              <a:t>Java</a:t>
            </a:r>
            <a:r>
              <a:rPr lang="ru-RU" sz="1900" dirty="0"/>
              <a:t>).</a:t>
            </a:r>
            <a:endParaRPr lang="en-US" sz="1900" dirty="0"/>
          </a:p>
          <a:p>
            <a:pPr marL="457200" lvl="1" indent="0">
              <a:lnSpc>
                <a:spcPct val="100000"/>
              </a:lnSpc>
              <a:spcBef>
                <a:spcPts val="0"/>
              </a:spcBef>
              <a:buNone/>
            </a:pPr>
            <a:r>
              <a:rPr lang="ru-RU" sz="1900" b="1" dirty="0"/>
              <a:t>4. </a:t>
            </a:r>
            <a:r>
              <a:rPr lang="en-US" sz="1900" b="1" dirty="0"/>
              <a:t>MARS</a:t>
            </a:r>
          </a:p>
          <a:p>
            <a:pPr marL="457200" lvl="1" indent="0">
              <a:lnSpc>
                <a:spcPct val="100000"/>
              </a:lnSpc>
              <a:spcBef>
                <a:spcPts val="0"/>
              </a:spcBef>
              <a:buNone/>
            </a:pPr>
            <a:r>
              <a:rPr lang="ru-RU" sz="1900" b="1" dirty="0"/>
              <a:t>5. </a:t>
            </a:r>
            <a:r>
              <a:rPr lang="en-US" sz="1900" b="1" dirty="0"/>
              <a:t>SPIM</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применение в образовательных целях изучения системы команд и архитектуры </a:t>
            </a:r>
            <a:r>
              <a:rPr lang="en-US" sz="1900" dirty="0"/>
              <a:t>MIPS</a:t>
            </a:r>
            <a:endParaRPr lang="ru-RU" sz="1900" dirty="0"/>
          </a:p>
          <a:p>
            <a:pPr marL="0" indent="0">
              <a:lnSpc>
                <a:spcPct val="100000"/>
              </a:lnSpc>
              <a:spcBef>
                <a:spcPts val="0"/>
              </a:spcBef>
              <a:buNone/>
            </a:pPr>
            <a:r>
              <a:rPr lang="ru-RU" sz="1900" dirty="0">
                <a:solidFill>
                  <a:srgbClr val="C00000"/>
                </a:solidFill>
              </a:rPr>
              <a:t>Ограничения на применение:</a:t>
            </a:r>
            <a:r>
              <a:rPr lang="en-US" sz="1900" dirty="0">
                <a:solidFill>
                  <a:srgbClr val="C00000"/>
                </a:solidFill>
              </a:rPr>
              <a:t> </a:t>
            </a:r>
            <a:r>
              <a:rPr lang="ru-RU" sz="1900" dirty="0"/>
              <a:t>одна архитектура, отсутствие возможности эмуляции внешнего аппаратного обеспечения</a:t>
            </a:r>
            <a:endParaRPr lang="en-US" sz="1900" dirty="0"/>
          </a:p>
          <a:p>
            <a:pPr marL="0" indent="0">
              <a:lnSpc>
                <a:spcPct val="100000"/>
              </a:lnSpc>
              <a:spcBef>
                <a:spcPts val="0"/>
              </a:spcBef>
              <a:buNone/>
            </a:pPr>
            <a:endParaRPr lang="ru-RU" sz="1900" dirty="0"/>
          </a:p>
          <a:p>
            <a:pPr marL="0" indent="0">
              <a:buNone/>
            </a:pPr>
            <a:endParaRPr lang="ru-RU" sz="1900" dirty="0"/>
          </a:p>
        </p:txBody>
      </p:sp>
      <p:sp>
        <p:nvSpPr>
          <p:cNvPr id="7" name="TextBox 6">
            <a:extLst>
              <a:ext uri="{FF2B5EF4-FFF2-40B4-BE49-F238E27FC236}">
                <a16:creationId xmlns:a16="http://schemas.microsoft.com/office/drawing/2014/main" id="{C34B1594-982F-4552-BA92-172FA503D71E}"/>
              </a:ext>
            </a:extLst>
          </p:cNvPr>
          <p:cNvSpPr txBox="1"/>
          <p:nvPr/>
        </p:nvSpPr>
        <p:spPr>
          <a:xfrm>
            <a:off x="7412185" y="3140271"/>
            <a:ext cx="4584166" cy="1400383"/>
          </a:xfrm>
          <a:prstGeom prst="rect">
            <a:avLst/>
          </a:prstGeom>
          <a:noFill/>
        </p:spPr>
        <p:txBody>
          <a:bodyPr wrap="square" rtlCol="0">
            <a:spAutoFit/>
          </a:bodyPr>
          <a:lstStyle/>
          <a:p>
            <a:pPr algn="just"/>
            <a:r>
              <a:rPr lang="ru-RU" sz="1700" i="1" dirty="0"/>
              <a:t>Эмулятору необходимо быстродействие в связи с наличием временных затрат на трансляцию процессорных инструкций эмулируемой архитектуры в инструкции хост-системы</a:t>
            </a:r>
          </a:p>
        </p:txBody>
      </p:sp>
      <p:sp>
        <p:nvSpPr>
          <p:cNvPr id="8" name="TextBox 7">
            <a:extLst>
              <a:ext uri="{FF2B5EF4-FFF2-40B4-BE49-F238E27FC236}">
                <a16:creationId xmlns:a16="http://schemas.microsoft.com/office/drawing/2014/main" id="{C05D33D8-A41F-458F-9125-63AA8F41FF4D}"/>
              </a:ext>
            </a:extLst>
          </p:cNvPr>
          <p:cNvSpPr txBox="1"/>
          <p:nvPr/>
        </p:nvSpPr>
        <p:spPr>
          <a:xfrm>
            <a:off x="7412185" y="1384751"/>
            <a:ext cx="4584166" cy="1400383"/>
          </a:xfrm>
          <a:prstGeom prst="rect">
            <a:avLst/>
          </a:prstGeom>
          <a:noFill/>
        </p:spPr>
        <p:txBody>
          <a:bodyPr wrap="square" rtlCol="0">
            <a:spAutoFit/>
          </a:bodyPr>
          <a:lstStyle/>
          <a:p>
            <a:pPr algn="just"/>
            <a:r>
              <a:rPr lang="ru-RU" sz="1700" i="1" dirty="0"/>
              <a:t>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a:t>
            </a:r>
          </a:p>
        </p:txBody>
      </p:sp>
      <p:cxnSp>
        <p:nvCxnSpPr>
          <p:cNvPr id="9" name="Straight Connector 8">
            <a:extLst>
              <a:ext uri="{FF2B5EF4-FFF2-40B4-BE49-F238E27FC236}">
                <a16:creationId xmlns:a16="http://schemas.microsoft.com/office/drawing/2014/main" id="{6C960449-A6C2-4A17-B00E-E9A27C08CE5B}"/>
              </a:ext>
            </a:extLst>
          </p:cNvPr>
          <p:cNvCxnSpPr>
            <a:cxnSpLocks/>
          </p:cNvCxnSpPr>
          <p:nvPr/>
        </p:nvCxnSpPr>
        <p:spPr>
          <a:xfrm flipV="1">
            <a:off x="7412185" y="1384898"/>
            <a:ext cx="0" cy="1400236"/>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F158B231-453C-494C-A492-3A860476F291}"/>
              </a:ext>
            </a:extLst>
          </p:cNvPr>
          <p:cNvCxnSpPr/>
          <p:nvPr/>
        </p:nvCxnSpPr>
        <p:spPr>
          <a:xfrm>
            <a:off x="7412185" y="1384897"/>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D2A4774B-BD62-4FDD-B3F2-52567CAAD573}"/>
              </a:ext>
            </a:extLst>
          </p:cNvPr>
          <p:cNvCxnSpPr/>
          <p:nvPr/>
        </p:nvCxnSpPr>
        <p:spPr>
          <a:xfrm>
            <a:off x="7412184" y="2786395"/>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AE4EE0-B2A7-483E-8B62-21D4DA077B97}"/>
              </a:ext>
            </a:extLst>
          </p:cNvPr>
          <p:cNvCxnSpPr>
            <a:cxnSpLocks/>
            <a:stCxn id="8" idx="1"/>
          </p:cNvCxnSpPr>
          <p:nvPr/>
        </p:nvCxnSpPr>
        <p:spPr>
          <a:xfrm flipH="1">
            <a:off x="7041572" y="2084943"/>
            <a:ext cx="3706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6CA081D5-F457-451C-91F3-3A62789B07EC}"/>
              </a:ext>
            </a:extLst>
          </p:cNvPr>
          <p:cNvCxnSpPr>
            <a:cxnSpLocks/>
          </p:cNvCxnSpPr>
          <p:nvPr/>
        </p:nvCxnSpPr>
        <p:spPr>
          <a:xfrm flipV="1">
            <a:off x="7412182" y="3140271"/>
            <a:ext cx="3" cy="140038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75D939D8-F15C-4DA1-A112-A2BA48EFF63F}"/>
              </a:ext>
            </a:extLst>
          </p:cNvPr>
          <p:cNvCxnSpPr/>
          <p:nvPr/>
        </p:nvCxnSpPr>
        <p:spPr>
          <a:xfrm>
            <a:off x="7412184" y="3140271"/>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B0F5DD85-4118-41E2-ACBD-773D66D4618C}"/>
              </a:ext>
            </a:extLst>
          </p:cNvPr>
          <p:cNvCxnSpPr/>
          <p:nvPr/>
        </p:nvCxnSpPr>
        <p:spPr>
          <a:xfrm>
            <a:off x="7412183" y="4540654"/>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226E6D6F-6E0E-461B-B94A-AFAE3A9C0EED}"/>
              </a:ext>
            </a:extLst>
          </p:cNvPr>
          <p:cNvCxnSpPr>
            <a:cxnSpLocks/>
          </p:cNvCxnSpPr>
          <p:nvPr/>
        </p:nvCxnSpPr>
        <p:spPr>
          <a:xfrm flipH="1">
            <a:off x="7010396" y="3840462"/>
            <a:ext cx="40178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678635D6-D04F-4D00-81F4-5425F6B22387}"/>
              </a:ext>
            </a:extLst>
          </p:cNvPr>
          <p:cNvSpPr txBox="1"/>
          <p:nvPr/>
        </p:nvSpPr>
        <p:spPr>
          <a:xfrm>
            <a:off x="7412182" y="4717557"/>
            <a:ext cx="4519160" cy="1754326"/>
          </a:xfrm>
          <a:prstGeom prst="rect">
            <a:avLst/>
          </a:prstGeom>
          <a:noFill/>
        </p:spPr>
        <p:txBody>
          <a:bodyPr wrap="square" rtlCol="0">
            <a:spAutoFit/>
          </a:bodyPr>
          <a:lstStyle/>
          <a:p>
            <a:pPr algn="just"/>
            <a:r>
              <a:rPr lang="ru-RU" b="1" dirty="0"/>
              <a:t>Применяемые в существующих решениях средства проектирования ПО </a:t>
            </a:r>
            <a:r>
              <a:rPr lang="ru-RU" b="1" u="sng" dirty="0"/>
              <a:t>не позволяют </a:t>
            </a:r>
            <a:r>
              <a:rPr lang="ru-RU" b="1" dirty="0"/>
              <a:t>добиться </a:t>
            </a:r>
            <a:r>
              <a:rPr lang="ru-RU" b="1" u="sng" dirty="0"/>
              <a:t>высокого быстродействия </a:t>
            </a:r>
            <a:r>
              <a:rPr lang="ru-RU" b="1" dirty="0"/>
              <a:t>эмуляции и </a:t>
            </a:r>
            <a:r>
              <a:rPr lang="ru-RU" b="1" u="sng" dirty="0"/>
              <a:t>низких трудозатрат</a:t>
            </a:r>
            <a:r>
              <a:rPr lang="ru-RU" b="1" dirty="0"/>
              <a:t> на реализацию составляющих эмулируемой системы</a:t>
            </a:r>
          </a:p>
        </p:txBody>
      </p:sp>
    </p:spTree>
    <p:extLst>
      <p:ext uri="{BB962C8B-B14F-4D97-AF65-F5344CB8AC3E}">
        <p14:creationId xmlns:p14="http://schemas.microsoft.com/office/powerpoint/2010/main" val="224805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8E16FF5-E012-429F-B161-479DFF340864}"/>
              </a:ext>
            </a:extLst>
          </p:cNvPr>
          <p:cNvPicPr>
            <a:picLocks noChangeAspect="1"/>
          </p:cNvPicPr>
          <p:nvPr/>
        </p:nvPicPr>
        <p:blipFill rotWithShape="1">
          <a:blip r:embed="rId3">
            <a:extLst>
              <a:ext uri="{28A0092B-C50C-407E-A947-70E740481C1C}">
                <a14:useLocalDpi xmlns:a14="http://schemas.microsoft.com/office/drawing/2010/main" val="0"/>
              </a:ext>
            </a:extLst>
          </a:blip>
          <a:srcRect r="1396"/>
          <a:stretch/>
        </p:blipFill>
        <p:spPr>
          <a:xfrm>
            <a:off x="224000" y="3483620"/>
            <a:ext cx="8269261" cy="3216155"/>
          </a:xfrm>
          <a:prstGeom prst="rect">
            <a:avLst/>
          </a:prstGeom>
        </p:spPr>
      </p:pic>
      <p:pic>
        <p:nvPicPr>
          <p:cNvPr id="11" name="Picture 10">
            <a:extLst>
              <a:ext uri="{FF2B5EF4-FFF2-40B4-BE49-F238E27FC236}">
                <a16:creationId xmlns:a16="http://schemas.microsoft.com/office/drawing/2014/main" id="{685DD6A1-16E4-4124-AF64-CE61CAF7C9E5}"/>
              </a:ext>
            </a:extLst>
          </p:cNvPr>
          <p:cNvPicPr>
            <a:picLocks noChangeAspect="1"/>
          </p:cNvPicPr>
          <p:nvPr/>
        </p:nvPicPr>
        <p:blipFill rotWithShape="1">
          <a:blip r:embed="rId4">
            <a:extLst>
              <a:ext uri="{28A0092B-C50C-407E-A947-70E740481C1C}">
                <a14:useLocalDpi xmlns:a14="http://schemas.microsoft.com/office/drawing/2010/main" val="0"/>
              </a:ext>
            </a:extLst>
          </a:blip>
          <a:srcRect l="6258" t="3169" r="844" b="3953"/>
          <a:stretch/>
        </p:blipFill>
        <p:spPr>
          <a:xfrm>
            <a:off x="224000" y="949364"/>
            <a:ext cx="8111445" cy="2534257"/>
          </a:xfrm>
          <a:prstGeom prst="rect">
            <a:avLst/>
          </a:prstGeom>
        </p:spPr>
      </p:pic>
      <p:sp>
        <p:nvSpPr>
          <p:cNvPr id="3" name="Slide Number Placeholder 2">
            <a:extLst>
              <a:ext uri="{FF2B5EF4-FFF2-40B4-BE49-F238E27FC236}">
                <a16:creationId xmlns:a16="http://schemas.microsoft.com/office/drawing/2014/main" id="{14022825-6FA5-47DC-AAED-096D0B9F4A64}"/>
              </a:ext>
            </a:extLst>
          </p:cNvPr>
          <p:cNvSpPr>
            <a:spLocks noGrp="1"/>
          </p:cNvSpPr>
          <p:nvPr>
            <p:ph type="sldNum" sz="quarter" idx="12"/>
          </p:nvPr>
        </p:nvSpPr>
        <p:spPr/>
        <p:txBody>
          <a:bodyPr/>
          <a:lstStyle/>
          <a:p>
            <a:fld id="{018BF65D-6ED2-4CD5-9A43-7F793B06593C}" type="slidenum">
              <a:rPr lang="ru-RU" smtClean="0"/>
              <a:t>5</a:t>
            </a:fld>
            <a:endParaRPr lang="ru-RU"/>
          </a:p>
        </p:txBody>
      </p:sp>
      <p:sp>
        <p:nvSpPr>
          <p:cNvPr id="4" name="Title 3">
            <a:extLst>
              <a:ext uri="{FF2B5EF4-FFF2-40B4-BE49-F238E27FC236}">
                <a16:creationId xmlns:a16="http://schemas.microsoft.com/office/drawing/2014/main" id="{FE0AD54A-F819-48F2-B2BA-16450DC992A0}"/>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sp>
        <p:nvSpPr>
          <p:cNvPr id="5" name="TextBox 4">
            <a:extLst>
              <a:ext uri="{FF2B5EF4-FFF2-40B4-BE49-F238E27FC236}">
                <a16:creationId xmlns:a16="http://schemas.microsoft.com/office/drawing/2014/main" id="{74834BAA-91E7-41B2-BFC0-FF0E591C2DBC}"/>
              </a:ext>
            </a:extLst>
          </p:cNvPr>
          <p:cNvSpPr txBox="1"/>
          <p:nvPr/>
        </p:nvSpPr>
        <p:spPr>
          <a:xfrm>
            <a:off x="8679179" y="4457723"/>
            <a:ext cx="3104669" cy="1631216"/>
          </a:xfrm>
          <a:prstGeom prst="rect">
            <a:avLst/>
          </a:prstGeom>
          <a:noFill/>
          <a:ln w="12700">
            <a:solidFill>
              <a:schemeClr val="tx1"/>
            </a:solidFill>
            <a:prstDash val="lgDash"/>
          </a:ln>
        </p:spPr>
        <p:txBody>
          <a:bodyPr wrap="square" rtlCol="0">
            <a:spAutoFit/>
          </a:bodyPr>
          <a:lstStyle/>
          <a:p>
            <a:pPr algn="just"/>
            <a:r>
              <a:rPr lang="ru-RU" sz="2000" i="1" dirty="0"/>
              <a:t>Например, набирающие популярность средства разработки</a:t>
            </a:r>
            <a:r>
              <a:rPr lang="en-US" sz="2000" i="1" dirty="0"/>
              <a:t> </a:t>
            </a:r>
            <a:r>
              <a:rPr lang="ru-RU" sz="2000" i="1" dirty="0"/>
              <a:t>ПО как </a:t>
            </a:r>
            <a:r>
              <a:rPr lang="en-US" sz="2000" b="1" i="1" dirty="0">
                <a:solidFill>
                  <a:schemeClr val="accent1"/>
                </a:solidFill>
              </a:rPr>
              <a:t>Rust</a:t>
            </a:r>
            <a:r>
              <a:rPr lang="en-US" sz="2000" i="1" dirty="0"/>
              <a:t> </a:t>
            </a:r>
            <a:r>
              <a:rPr lang="ru-RU" sz="2000" i="1" dirty="0"/>
              <a:t>активно интегрируются в ядро </a:t>
            </a:r>
            <a:r>
              <a:rPr lang="ru-RU" sz="2000" b="1" i="1" dirty="0"/>
              <a:t>ОС</a:t>
            </a:r>
            <a:r>
              <a:rPr lang="ru-RU" sz="2000" i="1" dirty="0"/>
              <a:t> </a:t>
            </a:r>
            <a:r>
              <a:rPr lang="en-US" sz="2000" b="1" i="1" dirty="0"/>
              <a:t>Linux</a:t>
            </a:r>
            <a:endParaRPr lang="ru-RU" sz="2000" b="1" i="1" dirty="0"/>
          </a:p>
        </p:txBody>
      </p:sp>
      <p:sp>
        <p:nvSpPr>
          <p:cNvPr id="6" name="TextBox 5">
            <a:extLst>
              <a:ext uri="{FF2B5EF4-FFF2-40B4-BE49-F238E27FC236}">
                <a16:creationId xmlns:a16="http://schemas.microsoft.com/office/drawing/2014/main" id="{A639BC1A-A792-48B3-80F7-C30E86DB5BC8}"/>
              </a:ext>
            </a:extLst>
          </p:cNvPr>
          <p:cNvSpPr txBox="1"/>
          <p:nvPr/>
        </p:nvSpPr>
        <p:spPr>
          <a:xfrm>
            <a:off x="8542019" y="1507600"/>
            <a:ext cx="3378990" cy="2554545"/>
          </a:xfrm>
          <a:prstGeom prst="rect">
            <a:avLst/>
          </a:prstGeom>
          <a:noFill/>
        </p:spPr>
        <p:txBody>
          <a:bodyPr wrap="square" rtlCol="0">
            <a:spAutoFit/>
          </a:bodyPr>
          <a:lstStyle/>
          <a:p>
            <a:pPr algn="just" rtl="0">
              <a:spcBef>
                <a:spcPts val="0"/>
              </a:spcBef>
              <a:spcAft>
                <a:spcPts val="0"/>
              </a:spcAft>
            </a:pPr>
            <a:r>
              <a:rPr lang="ru-RU" sz="2000" b="1" i="0" u="none" strike="noStrike" dirty="0">
                <a:solidFill>
                  <a:srgbClr val="000000"/>
                </a:solidFill>
                <a:effectLst/>
                <a:latin typeface="Calibri" panose="020F0502020204030204" pitchFamily="34" charset="0"/>
              </a:rPr>
              <a:t>Для устранения недостатков существующих эмуляторов  предлагается рассмотреть использование</a:t>
            </a:r>
            <a:r>
              <a:rPr lang="ru-RU" sz="2000" b="1" dirty="0">
                <a:solidFill>
                  <a:srgbClr val="000000"/>
                </a:solidFill>
                <a:latin typeface="Calibri" panose="020F0502020204030204" pitchFamily="34" charset="0"/>
              </a:rPr>
              <a:t> </a:t>
            </a:r>
            <a:r>
              <a:rPr lang="ru-RU" sz="2000" b="1" i="0" u="sng" strike="noStrike" dirty="0">
                <a:solidFill>
                  <a:srgbClr val="000000"/>
                </a:solidFill>
                <a:effectLst/>
                <a:latin typeface="Calibri" panose="020F0502020204030204" pitchFamily="34" charset="0"/>
              </a:rPr>
              <a:t>набирающих популярность</a:t>
            </a:r>
            <a:r>
              <a:rPr lang="ru-RU" sz="2000" b="1" i="0" u="none" strike="noStrike" dirty="0">
                <a:solidFill>
                  <a:srgbClr val="000000"/>
                </a:solidFill>
                <a:effectLst/>
                <a:latin typeface="Calibri" panose="020F0502020204030204" pitchFamily="34" charset="0"/>
              </a:rPr>
              <a:t> для решения схожих задач средств разработки ПО, таких как </a:t>
            </a:r>
            <a:r>
              <a:rPr lang="ru-RU" sz="2000" b="1" i="1" u="none" strike="noStrike" dirty="0" err="1">
                <a:solidFill>
                  <a:schemeClr val="accent1"/>
                </a:solidFill>
                <a:effectLst/>
                <a:latin typeface="Calibri" panose="020F0502020204030204" pitchFamily="34" charset="0"/>
              </a:rPr>
              <a:t>Rust</a:t>
            </a:r>
            <a:r>
              <a:rPr lang="en-US" sz="2000" b="1" i="1" dirty="0">
                <a:solidFill>
                  <a:srgbClr val="000000"/>
                </a:solidFill>
                <a:latin typeface="Calibri" panose="020F0502020204030204" pitchFamily="34" charset="0"/>
              </a:rPr>
              <a:t>, </a:t>
            </a:r>
            <a:r>
              <a:rPr lang="en-US" sz="2000" b="1" i="1" dirty="0">
                <a:solidFill>
                  <a:schemeClr val="accent1"/>
                </a:solidFill>
                <a:latin typeface="Calibri" panose="020F0502020204030204" pitchFamily="34" charset="0"/>
              </a:rPr>
              <a:t>Go</a:t>
            </a:r>
            <a:r>
              <a:rPr lang="en-US" sz="2000" b="1" i="1" dirty="0">
                <a:solidFill>
                  <a:srgbClr val="000000"/>
                </a:solidFill>
                <a:latin typeface="Calibri" panose="020F0502020204030204" pitchFamily="34" charset="0"/>
              </a:rPr>
              <a:t> </a:t>
            </a:r>
            <a:r>
              <a:rPr lang="ru-RU" sz="2000" b="1" i="1" dirty="0">
                <a:solidFill>
                  <a:srgbClr val="000000"/>
                </a:solidFill>
                <a:latin typeface="Calibri" panose="020F0502020204030204" pitchFamily="34" charset="0"/>
              </a:rPr>
              <a:t>и</a:t>
            </a:r>
            <a:r>
              <a:rPr lang="ru-RU" sz="2000" b="1" i="0" u="none" strike="noStrike" dirty="0">
                <a:solidFill>
                  <a:srgbClr val="000000"/>
                </a:solidFill>
                <a:effectLst/>
                <a:latin typeface="Calibri" panose="020F0502020204030204" pitchFamily="34" charset="0"/>
              </a:rPr>
              <a:t> </a:t>
            </a:r>
            <a:r>
              <a:rPr lang="ru-RU" sz="2000" b="1" i="1" u="none" strike="noStrike" dirty="0" err="1">
                <a:solidFill>
                  <a:schemeClr val="accent1"/>
                </a:solidFill>
                <a:effectLst/>
                <a:latin typeface="Calibri" panose="020F0502020204030204" pitchFamily="34" charset="0"/>
              </a:rPr>
              <a:t>Cython</a:t>
            </a:r>
            <a:endParaRPr lang="ru-RU" sz="2400" b="0" dirty="0">
              <a:solidFill>
                <a:schemeClr val="accent1"/>
              </a:solidFill>
              <a:effectLst/>
            </a:endParaRPr>
          </a:p>
        </p:txBody>
      </p:sp>
      <p:sp>
        <p:nvSpPr>
          <p:cNvPr id="2" name="Rectangle 1">
            <a:extLst>
              <a:ext uri="{FF2B5EF4-FFF2-40B4-BE49-F238E27FC236}">
                <a16:creationId xmlns:a16="http://schemas.microsoft.com/office/drawing/2014/main" id="{9AEB6520-93F0-43F9-8BE3-7D626FE751D4}"/>
              </a:ext>
            </a:extLst>
          </p:cNvPr>
          <p:cNvSpPr/>
          <p:nvPr/>
        </p:nvSpPr>
        <p:spPr>
          <a:xfrm>
            <a:off x="1504335" y="5061646"/>
            <a:ext cx="5663381" cy="1362751"/>
          </a:xfrm>
          <a:prstGeom prst="rect">
            <a:avLst/>
          </a:prstGeom>
          <a:noFill/>
          <a:ln w="1905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5A61555E-0136-40E0-89E1-945CFDC63646}"/>
              </a:ext>
            </a:extLst>
          </p:cNvPr>
          <p:cNvSpPr txBox="1"/>
          <p:nvPr/>
        </p:nvSpPr>
        <p:spPr>
          <a:xfrm>
            <a:off x="1474341" y="5020351"/>
            <a:ext cx="3618619" cy="584775"/>
          </a:xfrm>
          <a:prstGeom prst="rect">
            <a:avLst/>
          </a:prstGeom>
          <a:noFill/>
        </p:spPr>
        <p:txBody>
          <a:bodyPr wrap="none" rtlCol="0">
            <a:spAutoFit/>
          </a:bodyPr>
          <a:lstStyle/>
          <a:p>
            <a:r>
              <a:rPr lang="ru-RU" sz="1600" i="1" dirty="0"/>
              <a:t>Набирающие популярность средства </a:t>
            </a:r>
          </a:p>
          <a:p>
            <a:r>
              <a:rPr lang="ru-RU" sz="1600" i="1" dirty="0"/>
              <a:t>проектирования ПО</a:t>
            </a:r>
          </a:p>
        </p:txBody>
      </p:sp>
    </p:spTree>
    <p:extLst>
      <p:ext uri="{BB962C8B-B14F-4D97-AF65-F5344CB8AC3E}">
        <p14:creationId xmlns:p14="http://schemas.microsoft.com/office/powerpoint/2010/main" val="1342724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49551A-780A-4BF2-8B2F-0C988811155C}"/>
              </a:ext>
            </a:extLst>
          </p:cNvPr>
          <p:cNvSpPr>
            <a:spLocks noGrp="1"/>
          </p:cNvSpPr>
          <p:nvPr>
            <p:ph type="sldNum" sz="quarter" idx="12"/>
          </p:nvPr>
        </p:nvSpPr>
        <p:spPr/>
        <p:txBody>
          <a:bodyPr/>
          <a:lstStyle/>
          <a:p>
            <a:fld id="{018BF65D-6ED2-4CD5-9A43-7F793B06593C}" type="slidenum">
              <a:rPr lang="ru-RU" smtClean="0"/>
              <a:t>6</a:t>
            </a:fld>
            <a:endParaRPr lang="ru-RU"/>
          </a:p>
        </p:txBody>
      </p:sp>
      <p:sp>
        <p:nvSpPr>
          <p:cNvPr id="4" name="Title 3">
            <a:extLst>
              <a:ext uri="{FF2B5EF4-FFF2-40B4-BE49-F238E27FC236}">
                <a16:creationId xmlns:a16="http://schemas.microsoft.com/office/drawing/2014/main" id="{27A6DF0D-30E1-44A5-9E2A-F136C0E044DF}"/>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graphicFrame>
        <p:nvGraphicFramePr>
          <p:cNvPr id="7" name="Table 6">
            <a:extLst>
              <a:ext uri="{FF2B5EF4-FFF2-40B4-BE49-F238E27FC236}">
                <a16:creationId xmlns:a16="http://schemas.microsoft.com/office/drawing/2014/main" id="{B0BF358E-B42B-4303-B7A0-9E93EC83A2A0}"/>
              </a:ext>
            </a:extLst>
          </p:cNvPr>
          <p:cNvGraphicFramePr>
            <a:graphicFrameLocks noGrp="1"/>
          </p:cNvGraphicFramePr>
          <p:nvPr>
            <p:extLst>
              <p:ext uri="{D42A27DB-BD31-4B8C-83A1-F6EECF244321}">
                <p14:modId xmlns:p14="http://schemas.microsoft.com/office/powerpoint/2010/main" val="1790907909"/>
              </p:ext>
            </p:extLst>
          </p:nvPr>
        </p:nvGraphicFramePr>
        <p:xfrm>
          <a:off x="229969" y="944085"/>
          <a:ext cx="4952162" cy="5555355"/>
        </p:xfrm>
        <a:graphic>
          <a:graphicData uri="http://schemas.openxmlformats.org/drawingml/2006/table">
            <a:tbl>
              <a:tblPr firstRow="1" firstCol="1" bandRow="1">
                <a:tableStyleId>{5FD0F851-EC5A-4D38-B0AD-8093EC10F338}</a:tableStyleId>
              </a:tblPr>
              <a:tblGrid>
                <a:gridCol w="1043459">
                  <a:extLst>
                    <a:ext uri="{9D8B030D-6E8A-4147-A177-3AD203B41FA5}">
                      <a16:colId xmlns:a16="http://schemas.microsoft.com/office/drawing/2014/main" val="983327999"/>
                    </a:ext>
                  </a:extLst>
                </a:gridCol>
                <a:gridCol w="2070022">
                  <a:extLst>
                    <a:ext uri="{9D8B030D-6E8A-4147-A177-3AD203B41FA5}">
                      <a16:colId xmlns:a16="http://schemas.microsoft.com/office/drawing/2014/main" val="3070786675"/>
                    </a:ext>
                  </a:extLst>
                </a:gridCol>
                <a:gridCol w="1838681">
                  <a:extLst>
                    <a:ext uri="{9D8B030D-6E8A-4147-A177-3AD203B41FA5}">
                      <a16:colId xmlns:a16="http://schemas.microsoft.com/office/drawing/2014/main" val="1807754772"/>
                    </a:ext>
                  </a:extLst>
                </a:gridCol>
              </a:tblGrid>
              <a:tr h="1236280">
                <a:tc>
                  <a:txBody>
                    <a:bodyPr/>
                    <a:lstStyle/>
                    <a:p>
                      <a:pPr marL="0" marR="0" indent="0" algn="ctr">
                        <a:lnSpc>
                          <a:spcPct val="150000"/>
                        </a:lnSpc>
                        <a:spcBef>
                          <a:spcPts val="0"/>
                        </a:spcBef>
                        <a:spcAft>
                          <a:spcPts val="0"/>
                        </a:spcAft>
                      </a:pPr>
                      <a:r>
                        <a:rPr lang="ru-RU" sz="1800" kern="100" dirty="0">
                          <a:effectLst/>
                          <a:latin typeface="+mn-lt"/>
                        </a:rPr>
                        <a:t>Средство</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800" kern="100" dirty="0">
                          <a:effectLst/>
                          <a:latin typeface="+mn-lt"/>
                        </a:rPr>
                        <a:t>Способ трансляции исходного кода</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700" kern="100" dirty="0">
                          <a:effectLst/>
                          <a:latin typeface="+mn-lt"/>
                          <a:ea typeface="Calibri" panose="020F0502020204030204" pitchFamily="34" charset="0"/>
                          <a:cs typeface="Times New Roman" panose="02020603050405020304" pitchFamily="18" charset="0"/>
                        </a:rPr>
                        <a:t>Значение</a:t>
                      </a:r>
                      <a:r>
                        <a:rPr lang="en-US" sz="1700" kern="100" dirty="0">
                          <a:effectLst/>
                          <a:latin typeface="+mn-lt"/>
                          <a:ea typeface="Calibri" panose="020F0502020204030204" pitchFamily="34" charset="0"/>
                          <a:cs typeface="Times New Roman" panose="02020603050405020304" pitchFamily="18" charset="0"/>
                        </a:rPr>
                        <a:t> </a:t>
                      </a:r>
                      <a:r>
                        <a:rPr lang="en-US" sz="1700" i="1" u="sng" kern="100" dirty="0">
                          <a:effectLst/>
                          <a:latin typeface="+mn-lt"/>
                          <a:ea typeface="Calibri" panose="020F0502020204030204" pitchFamily="34" charset="0"/>
                          <a:cs typeface="Times New Roman" panose="02020603050405020304" pitchFamily="18" charset="0"/>
                        </a:rPr>
                        <a:t>KSLOC</a:t>
                      </a:r>
                      <a:r>
                        <a:rPr lang="ru-RU" sz="1700" kern="100" baseline="0" dirty="0">
                          <a:effectLst/>
                          <a:latin typeface="+mn-lt"/>
                          <a:ea typeface="Calibri" panose="020F0502020204030204" pitchFamily="34" charset="0"/>
                          <a:cs typeface="Times New Roman" panose="02020603050405020304" pitchFamily="18" charset="0"/>
                        </a:rPr>
                        <a:t> </a:t>
                      </a:r>
                      <a:r>
                        <a:rPr lang="ru-RU" sz="1700" kern="100" dirty="0">
                          <a:effectLst/>
                          <a:latin typeface="+mn-lt"/>
                          <a:ea typeface="Calibri" panose="020F0502020204030204" pitchFamily="34" charset="0"/>
                          <a:cs typeface="Times New Roman" panose="02020603050405020304" pitchFamily="18" charset="0"/>
                        </a:rPr>
                        <a:t>функциональной точки*</a:t>
                      </a: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3354951"/>
                  </a:ext>
                </a:extLst>
              </a:tr>
              <a:tr h="502611">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Python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a:t>
                      </a: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53.3</a:t>
                      </a:r>
                    </a:p>
                  </a:txBody>
                  <a:tcPr marL="68580" marR="68580" marT="0" marB="0" anchor="ctr">
                    <a:lnT w="12700" cmpd="sng">
                      <a:noFill/>
                    </a:lnT>
                  </a:tcPr>
                </a:tc>
                <a:extLst>
                  <a:ext uri="{0D108BD9-81ED-4DB2-BD59-A6C34878D82A}">
                    <a16:rowId xmlns:a16="http://schemas.microsoft.com/office/drawing/2014/main" val="3015120587"/>
                  </a:ext>
                </a:extLst>
              </a:tr>
              <a:tr h="502611">
                <a:tc>
                  <a:txBody>
                    <a:bodyPr/>
                    <a:lstStyle/>
                    <a:p>
                      <a:pPr marL="0" marR="0" indent="0" algn="ctr">
                        <a:lnSpc>
                          <a:spcPct val="100000"/>
                        </a:lnSpc>
                        <a:spcBef>
                          <a:spcPts val="0"/>
                        </a:spcBef>
                        <a:spcAft>
                          <a:spcPts val="0"/>
                        </a:spcAft>
                      </a:pPr>
                      <a:r>
                        <a:rPr lang="en-US" sz="1800" kern="100" dirty="0" err="1">
                          <a:effectLst/>
                          <a:latin typeface="+mn-lt"/>
                        </a:rPr>
                        <a:t>Cython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Нет данных</a:t>
                      </a:r>
                    </a:p>
                  </a:txBody>
                  <a:tcPr marL="68580" marR="68580" marT="0" marB="0" anchor="ctr"/>
                </a:tc>
                <a:extLst>
                  <a:ext uri="{0D108BD9-81ED-4DB2-BD59-A6C34878D82A}">
                    <a16:rowId xmlns:a16="http://schemas.microsoft.com/office/drawing/2014/main" val="2355734980"/>
                  </a:ext>
                </a:extLst>
              </a:tr>
              <a:tr h="803358">
                <a:tc>
                  <a:txBody>
                    <a:bodyPr/>
                    <a:lstStyle/>
                    <a:p>
                      <a:pPr marL="0" marR="0" indent="0" algn="ctr">
                        <a:lnSpc>
                          <a:spcPct val="100000"/>
                        </a:lnSpc>
                        <a:spcBef>
                          <a:spcPts val="0"/>
                        </a:spcBef>
                        <a:spcAft>
                          <a:spcPts val="0"/>
                        </a:spcAft>
                      </a:pPr>
                      <a:r>
                        <a:rPr lang="en-US" sz="1800" kern="100" dirty="0">
                          <a:effectLst/>
                          <a:latin typeface="+mn-lt"/>
                        </a:rPr>
                        <a:t>Java</a:t>
                      </a:r>
                      <a:endParaRPr lang="ru-RU" sz="1800" kern="100" dirty="0">
                        <a:effectLst/>
                        <a:latin typeface="+mn-lt"/>
                      </a:endParaRPr>
                    </a:p>
                    <a:p>
                      <a:pPr marL="0" marR="0" indent="0" algn="ctr">
                        <a:lnSpc>
                          <a:spcPct val="100000"/>
                        </a:lnSpc>
                        <a:spcBef>
                          <a:spcPts val="0"/>
                        </a:spcBef>
                        <a:spcAft>
                          <a:spcPts val="0"/>
                        </a:spcAft>
                      </a:pPr>
                      <a:r>
                        <a:rPr lang="en-US" sz="1800" kern="100" dirty="0">
                          <a:effectLst/>
                          <a:latin typeface="+mn-lt"/>
                        </a:rPr>
                        <a:t>Script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Интерпретация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71.1</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44835370"/>
                  </a:ext>
                </a:extLst>
              </a:tr>
              <a:tr h="502099">
                <a:tc>
                  <a:txBody>
                    <a:bodyPr/>
                    <a:lstStyle/>
                    <a:p>
                      <a:pPr marL="0" marR="0" indent="0" algn="ctr">
                        <a:lnSpc>
                          <a:spcPct val="100000"/>
                        </a:lnSpc>
                        <a:spcBef>
                          <a:spcPts val="0"/>
                        </a:spcBef>
                        <a:spcAft>
                          <a:spcPts val="0"/>
                        </a:spcAft>
                      </a:pPr>
                      <a:r>
                        <a:rPr lang="en-US" sz="1800" kern="100" dirty="0">
                          <a:effectLst/>
                          <a:latin typeface="+mn-lt"/>
                        </a:rPr>
                        <a:t>Rust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56004859"/>
                  </a:ext>
                </a:extLst>
              </a:tr>
              <a:tr h="502099">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Go</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96268231"/>
                  </a:ext>
                </a:extLst>
              </a:tr>
              <a:tr h="502099">
                <a:tc>
                  <a:txBody>
                    <a:bodyPr/>
                    <a:lstStyle/>
                    <a:p>
                      <a:pPr marL="0" marR="0" indent="0" algn="ctr">
                        <a:lnSpc>
                          <a:spcPct val="100000"/>
                        </a:lnSpc>
                        <a:spcBef>
                          <a:spcPts val="0"/>
                        </a:spcBef>
                        <a:spcAft>
                          <a:spcPts val="0"/>
                        </a:spcAft>
                      </a:pPr>
                      <a:r>
                        <a:rPr lang="en-US" sz="1800" kern="100" dirty="0">
                          <a:effectLst/>
                          <a:latin typeface="+mn-lt"/>
                        </a:rPr>
                        <a:t>Kotlin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4194035"/>
                  </a:ext>
                </a:extLst>
              </a:tr>
              <a:tr h="502099">
                <a:tc>
                  <a:txBody>
                    <a:bodyPr/>
                    <a:lstStyle/>
                    <a:p>
                      <a:pPr marL="0" marR="0" indent="0" algn="ctr">
                        <a:lnSpc>
                          <a:spcPct val="100000"/>
                        </a:lnSpc>
                        <a:spcBef>
                          <a:spcPts val="0"/>
                        </a:spcBef>
                        <a:spcAft>
                          <a:spcPts val="0"/>
                        </a:spcAft>
                      </a:pPr>
                      <a:r>
                        <a:rPr lang="en-US" sz="1800" kern="100" dirty="0">
                          <a:effectLst/>
                          <a:latin typeface="+mn-lt"/>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19050" cap="flat" cmpd="sng" algn="ctr">
                      <a:no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51.2</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1905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0040265"/>
                  </a:ext>
                </a:extLst>
              </a:tr>
              <a:tr h="502099">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128.0</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354295925"/>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3F0F96-3C78-463D-A0B8-3F06A8D56E6A}"/>
                  </a:ext>
                </a:extLst>
              </p:cNvPr>
              <p:cNvSpPr txBox="1"/>
              <p:nvPr/>
            </p:nvSpPr>
            <p:spPr>
              <a:xfrm>
                <a:off x="5183500" y="1910915"/>
                <a:ext cx="3027218" cy="1683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𝑃𝑀</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𝑆𝐼𝑍𝐸</m:t>
                          </m:r>
                        </m:e>
                        <m:sup>
                          <m:r>
                            <a:rPr lang="en-US" b="0" i="1" smtClean="0">
                              <a:latin typeface="Cambria Math" panose="02040503050406030204" pitchFamily="18" charset="0"/>
                            </a:rPr>
                            <m:t>𝐸</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𝐸𝑀</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+0.01∗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5</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𝑆𝐹</m:t>
                              </m:r>
                            </m:e>
                            <m:sub>
                              <m:r>
                                <a:rPr lang="en-US" b="0" i="1" smtClean="0">
                                  <a:latin typeface="Cambria Math" panose="02040503050406030204" pitchFamily="18" charset="0"/>
                                </a:rPr>
                                <m:t>𝑗</m:t>
                              </m:r>
                            </m:sub>
                          </m:sSub>
                        </m:e>
                      </m:nary>
                    </m:oMath>
                  </m:oMathPara>
                </a14:m>
                <a:endParaRPr lang="ru-RU" dirty="0"/>
              </a:p>
            </p:txBody>
          </p:sp>
        </mc:Choice>
        <mc:Fallback xmlns="">
          <p:sp>
            <p:nvSpPr>
              <p:cNvPr id="8" name="TextBox 7">
                <a:extLst>
                  <a:ext uri="{FF2B5EF4-FFF2-40B4-BE49-F238E27FC236}">
                    <a16:creationId xmlns:a16="http://schemas.microsoft.com/office/drawing/2014/main" id="{AC3F0F96-3C78-463D-A0B8-3F06A8D56E6A}"/>
                  </a:ext>
                </a:extLst>
              </p:cNvPr>
              <p:cNvSpPr txBox="1">
                <a:spLocks noRot="1" noChangeAspect="1" noMove="1" noResize="1" noEditPoints="1" noAdjustHandles="1" noChangeArrowheads="1" noChangeShapeType="1" noTextEdit="1"/>
              </p:cNvSpPr>
              <p:nvPr/>
            </p:nvSpPr>
            <p:spPr>
              <a:xfrm>
                <a:off x="5183500" y="1910915"/>
                <a:ext cx="3027218" cy="1683153"/>
              </a:xfrm>
              <a:prstGeom prst="rect">
                <a:avLst/>
              </a:prstGeom>
              <a:blipFill>
                <a:blip r:embed="rId3"/>
                <a:stretch>
                  <a:fillRect/>
                </a:stretch>
              </a:blipFill>
            </p:spPr>
            <p:txBody>
              <a:bodyPr/>
              <a:lstStyle/>
              <a:p>
                <a:r>
                  <a:rPr lang="ru-RU">
                    <a:noFill/>
                  </a:rPr>
                  <a:t> </a:t>
                </a:r>
              </a:p>
            </p:txBody>
          </p:sp>
        </mc:Fallback>
      </mc:AlternateContent>
      <p:sp>
        <p:nvSpPr>
          <p:cNvPr id="9" name="TextBox 8">
            <a:extLst>
              <a:ext uri="{FF2B5EF4-FFF2-40B4-BE49-F238E27FC236}">
                <a16:creationId xmlns:a16="http://schemas.microsoft.com/office/drawing/2014/main" id="{CF085160-A319-4E10-A730-7B97BAD25DC0}"/>
              </a:ext>
            </a:extLst>
          </p:cNvPr>
          <p:cNvSpPr txBox="1"/>
          <p:nvPr/>
        </p:nvSpPr>
        <p:spPr>
          <a:xfrm>
            <a:off x="229969" y="6499439"/>
            <a:ext cx="10542669" cy="338554"/>
          </a:xfrm>
          <a:prstGeom prst="rect">
            <a:avLst/>
          </a:prstGeom>
          <a:noFill/>
        </p:spPr>
        <p:txBody>
          <a:bodyPr wrap="square" rtlCol="0">
            <a:spAutoFit/>
          </a:bodyPr>
          <a:lstStyle/>
          <a:p>
            <a:r>
              <a:rPr lang="ru-RU" sz="1600" i="1" dirty="0"/>
              <a:t>*Данные взяты из отчета </a:t>
            </a:r>
            <a:r>
              <a:rPr lang="en-US" sz="1600" i="1" dirty="0"/>
              <a:t>International Function Point Users Group (IFPUG) </a:t>
            </a:r>
            <a:r>
              <a:rPr lang="ru-RU" sz="1600" i="1" dirty="0"/>
              <a:t>за</a:t>
            </a:r>
            <a:r>
              <a:rPr lang="en-US" sz="1600" i="1" dirty="0"/>
              <a:t> 2017 </a:t>
            </a:r>
            <a:r>
              <a:rPr lang="ru-RU" sz="1600" i="1" dirty="0"/>
              <a:t>год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F9B055-58A1-4FE8-B1EE-435CC6338B5C}"/>
                  </a:ext>
                </a:extLst>
              </p:cNvPr>
              <p:cNvSpPr txBox="1"/>
              <p:nvPr/>
            </p:nvSpPr>
            <p:spPr>
              <a:xfrm>
                <a:off x="5196552" y="1120707"/>
                <a:ext cx="7083818" cy="646331"/>
              </a:xfrm>
              <a:prstGeom prst="rect">
                <a:avLst/>
              </a:prstGeom>
              <a:noFill/>
            </p:spPr>
            <p:txBody>
              <a:bodyPr wrap="square" rtlCol="0">
                <a:spAutoFit/>
              </a:bodyPr>
              <a:lstStyle/>
              <a:p>
                <a:r>
                  <a:rPr lang="ru-RU" dirty="0"/>
                  <a:t>Оценка трудоемкости разработки ПО в </a:t>
                </a:r>
                <a14:m>
                  <m:oMath xmlns:m="http://schemas.openxmlformats.org/officeDocument/2006/math">
                    <m:r>
                      <a:rPr lang="en-US" i="1" dirty="0" smtClean="0">
                        <a:latin typeface="Cambria Math" panose="02040503050406030204" pitchFamily="18" charset="0"/>
                      </a:rPr>
                      <m:t>𝑃𝑀</m:t>
                    </m:r>
                  </m:oMath>
                </a14:m>
                <a:r>
                  <a:rPr lang="ru-RU" dirty="0"/>
                  <a:t> </a:t>
                </a:r>
                <a:r>
                  <a:rPr lang="en-US" dirty="0"/>
                  <a:t>(</a:t>
                </a:r>
                <a:r>
                  <a:rPr lang="ru-RU" dirty="0"/>
                  <a:t>чел. мес.</a:t>
                </a:r>
                <a:r>
                  <a:rPr lang="en-US" dirty="0"/>
                  <a:t>)</a:t>
                </a:r>
                <a:r>
                  <a:rPr lang="ru-RU" dirty="0"/>
                  <a:t> методом </a:t>
                </a:r>
                <a:r>
                  <a:rPr lang="en-US" b="1" dirty="0"/>
                  <a:t>COCOMO II</a:t>
                </a:r>
                <a:endParaRPr lang="ru-RU" b="1" dirty="0"/>
              </a:p>
            </p:txBody>
          </p:sp>
        </mc:Choice>
        <mc:Fallback xmlns="">
          <p:sp>
            <p:nvSpPr>
              <p:cNvPr id="10" name="TextBox 9">
                <a:extLst>
                  <a:ext uri="{FF2B5EF4-FFF2-40B4-BE49-F238E27FC236}">
                    <a16:creationId xmlns:a16="http://schemas.microsoft.com/office/drawing/2014/main" id="{99F9B055-58A1-4FE8-B1EE-435CC6338B5C}"/>
                  </a:ext>
                </a:extLst>
              </p:cNvPr>
              <p:cNvSpPr txBox="1">
                <a:spLocks noRot="1" noChangeAspect="1" noMove="1" noResize="1" noEditPoints="1" noAdjustHandles="1" noChangeArrowheads="1" noChangeShapeType="1" noTextEdit="1"/>
              </p:cNvSpPr>
              <p:nvPr/>
            </p:nvSpPr>
            <p:spPr>
              <a:xfrm>
                <a:off x="5196552" y="1120707"/>
                <a:ext cx="7083818" cy="646331"/>
              </a:xfrm>
              <a:prstGeom prst="rect">
                <a:avLst/>
              </a:prstGeom>
              <a:blipFill>
                <a:blip r:embed="rId4"/>
                <a:stretch>
                  <a:fillRect l="-688" t="-5660"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A12794-BB40-4564-845C-60555879616B}"/>
                  </a:ext>
                </a:extLst>
              </p:cNvPr>
              <p:cNvSpPr txBox="1"/>
              <p:nvPr/>
            </p:nvSpPr>
            <p:spPr>
              <a:xfrm>
                <a:off x="8208572" y="1711319"/>
                <a:ext cx="3786410" cy="2330638"/>
              </a:xfrm>
              <a:prstGeom prst="rect">
                <a:avLst/>
              </a:prstGeom>
              <a:noFill/>
            </p:spPr>
            <p:txBody>
              <a:bodyPr wrap="square" rtlCol="0">
                <a:spAutoFit/>
              </a:bodyPr>
              <a:lstStyle/>
              <a:p>
                <a:pPr algn="just"/>
                <a:r>
                  <a:rPr lang="ru-RU" dirty="0"/>
                  <a:t>где</a:t>
                </a:r>
              </a:p>
              <a:p>
                <a:pPr algn="just"/>
                <a14:m>
                  <m:oMath xmlns:m="http://schemas.openxmlformats.org/officeDocument/2006/math">
                    <m:r>
                      <a:rPr lang="en-US" i="1" dirty="0" smtClean="0">
                        <a:latin typeface="Cambria Math" panose="02040503050406030204" pitchFamily="18" charset="0"/>
                      </a:rPr>
                      <m:t>𝐴</m:t>
                    </m:r>
                    <m:r>
                      <a:rPr lang="ru-RU" b="0" i="1" dirty="0" smtClean="0">
                        <a:latin typeface="Cambria Math" panose="02040503050406030204" pitchFamily="18" charset="0"/>
                      </a:rPr>
                      <m:t>=2.94</m:t>
                    </m:r>
                  </m:oMath>
                </a14:m>
                <a:r>
                  <a:rPr lang="en-US" dirty="0"/>
                  <a:t>,</a:t>
                </a:r>
              </a:p>
              <a:p>
                <a:pPr algn="just"/>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=0.91</m:t>
                    </m:r>
                  </m:oMath>
                </a14:m>
                <a:r>
                  <a:rPr lang="en-US" dirty="0"/>
                  <a:t>,</a:t>
                </a:r>
                <a:r>
                  <a:rPr lang="ru-RU" dirty="0"/>
                  <a:t> </a:t>
                </a:r>
              </a:p>
              <a:p>
                <a:pPr algn="just"/>
                <a14:m>
                  <m:oMath xmlns:m="http://schemas.openxmlformats.org/officeDocument/2006/math">
                    <m:r>
                      <a:rPr lang="en-US" i="1" dirty="0" smtClean="0">
                        <a:latin typeface="Cambria Math" panose="02040503050406030204" pitchFamily="18" charset="0"/>
                      </a:rPr>
                      <m:t>𝑆𝐼𝑍𝐸</m:t>
                    </m:r>
                  </m:oMath>
                </a14:m>
                <a:r>
                  <a:rPr lang="en-US" dirty="0"/>
                  <a:t> — </a:t>
                </a:r>
                <a:r>
                  <a:rPr lang="ru-RU" kern="100" dirty="0">
                    <a:cs typeface="Times New Roman" panose="02020603050405020304" pitchFamily="18" charset="0"/>
                  </a:rPr>
                  <a:t>размер ПО </a:t>
                </a:r>
                <a:r>
                  <a:rPr lang="ru-RU" dirty="0"/>
                  <a:t>в тысячах строках исходного кода </a:t>
                </a:r>
                <a:r>
                  <a:rPr lang="ru-RU" u="sng" dirty="0"/>
                  <a:t>(</a:t>
                </a:r>
                <a14:m>
                  <m:oMath xmlns:m="http://schemas.openxmlformats.org/officeDocument/2006/math">
                    <m:r>
                      <a:rPr lang="en-US" i="1" u="sng" dirty="0" smtClean="0">
                        <a:latin typeface="Cambria Math" panose="02040503050406030204" pitchFamily="18" charset="0"/>
                      </a:rPr>
                      <m:t>𝐾𝑆𝐿𝑂𝐶</m:t>
                    </m:r>
                  </m:oMath>
                </a14:m>
                <a:r>
                  <a:rPr lang="ru-RU" dirty="0"/>
                  <a:t>),</a:t>
                </a:r>
                <a:endParaRPr lang="ru-RU" sz="1800" kern="100" dirty="0">
                  <a:effectLst/>
                  <a:ea typeface="Calibri" panose="020F0502020204030204" pitchFamily="34" charset="0"/>
                  <a:cs typeface="Times New Roman" panose="02020603050405020304" pitchFamily="18" charset="0"/>
                </a:endParaRPr>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𝐸𝑀</m:t>
                        </m:r>
                      </m:e>
                      <m:sub>
                        <m:r>
                          <a:rPr lang="en-US" b="0" i="1" dirty="0" smtClean="0">
                            <a:latin typeface="Cambria Math" panose="02040503050406030204" pitchFamily="18" charset="0"/>
                          </a:rPr>
                          <m:t>𝑖</m:t>
                        </m:r>
                      </m:sub>
                    </m:sSub>
                  </m:oMath>
                </a14:m>
                <a:r>
                  <a:rPr lang="en-US" dirty="0"/>
                  <a:t> — </a:t>
                </a:r>
                <a:r>
                  <a:rPr lang="ru-RU" dirty="0"/>
                  <a:t>множители трудоемкости,</a:t>
                </a:r>
                <a:endParaRPr lang="en-US" dirty="0"/>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𝑆𝐹</m:t>
                        </m:r>
                      </m:e>
                      <m:sub>
                        <m:r>
                          <a:rPr lang="en-US" b="0" i="1" dirty="0" smtClean="0">
                            <a:latin typeface="Cambria Math" panose="02040503050406030204" pitchFamily="18" charset="0"/>
                          </a:rPr>
                          <m:t>𝑗</m:t>
                        </m:r>
                      </m:sub>
                    </m:sSub>
                  </m:oMath>
                </a14:m>
                <a:r>
                  <a:rPr lang="en-US" dirty="0"/>
                  <a:t> — </a:t>
                </a:r>
                <a:r>
                  <a:rPr lang="ru-RU" dirty="0"/>
                  <a:t>факторы масштаба</a:t>
                </a:r>
              </a:p>
              <a:p>
                <a:pPr algn="just"/>
                <a:endParaRPr lang="ru-RU" dirty="0"/>
              </a:p>
            </p:txBody>
          </p:sp>
        </mc:Choice>
        <mc:Fallback xmlns="">
          <p:sp>
            <p:nvSpPr>
              <p:cNvPr id="11" name="TextBox 10">
                <a:extLst>
                  <a:ext uri="{FF2B5EF4-FFF2-40B4-BE49-F238E27FC236}">
                    <a16:creationId xmlns:a16="http://schemas.microsoft.com/office/drawing/2014/main" id="{27A12794-BB40-4564-845C-60555879616B}"/>
                  </a:ext>
                </a:extLst>
              </p:cNvPr>
              <p:cNvSpPr txBox="1">
                <a:spLocks noRot="1" noChangeAspect="1" noMove="1" noResize="1" noEditPoints="1" noAdjustHandles="1" noChangeArrowheads="1" noChangeShapeType="1" noTextEdit="1"/>
              </p:cNvSpPr>
              <p:nvPr/>
            </p:nvSpPr>
            <p:spPr>
              <a:xfrm>
                <a:off x="8208572" y="1711319"/>
                <a:ext cx="3786410" cy="2330638"/>
              </a:xfrm>
              <a:prstGeom prst="rect">
                <a:avLst/>
              </a:prstGeom>
              <a:blipFill>
                <a:blip r:embed="rId5"/>
                <a:stretch>
                  <a:fillRect l="-1449" t="-1571" r="-1288"/>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961F02F9-6EC3-4E8B-81AB-EDA22865744D}"/>
              </a:ext>
            </a:extLst>
          </p:cNvPr>
          <p:cNvSpPr txBox="1"/>
          <p:nvPr/>
        </p:nvSpPr>
        <p:spPr>
          <a:xfrm>
            <a:off x="5185646" y="3737945"/>
            <a:ext cx="6810705" cy="1200329"/>
          </a:xfrm>
          <a:prstGeom prst="rect">
            <a:avLst/>
          </a:prstGeom>
          <a:noFill/>
        </p:spPr>
        <p:txBody>
          <a:bodyPr wrap="square" rtlCol="0">
            <a:spAutoFit/>
          </a:bodyPr>
          <a:lstStyle/>
          <a:p>
            <a:pPr algn="just"/>
            <a:r>
              <a:rPr lang="ru-RU" b="1" dirty="0"/>
              <a:t>Функциональная точка </a:t>
            </a:r>
            <a:r>
              <a:rPr lang="ru-RU" dirty="0"/>
              <a:t>– единица измерения для выражения объема ПО, которую система предоставляет пользователю.</a:t>
            </a:r>
            <a:r>
              <a:rPr lang="en-US" dirty="0"/>
              <a:t> </a:t>
            </a:r>
            <a:r>
              <a:rPr lang="ru-RU" dirty="0"/>
              <a:t>Размер ПО в </a:t>
            </a:r>
            <a:r>
              <a:rPr lang="en-US" i="1" u="sng" dirty="0"/>
              <a:t>KSLOC</a:t>
            </a:r>
            <a:r>
              <a:rPr lang="en-US" dirty="0"/>
              <a:t> </a:t>
            </a:r>
            <a:r>
              <a:rPr lang="ru-RU" dirty="0"/>
              <a:t>может быть оценен с помощью анализа методом функциональных точек.</a:t>
            </a:r>
          </a:p>
        </p:txBody>
      </p:sp>
      <p:sp>
        <p:nvSpPr>
          <p:cNvPr id="13" name="TextBox 12">
            <a:extLst>
              <a:ext uri="{FF2B5EF4-FFF2-40B4-BE49-F238E27FC236}">
                <a16:creationId xmlns:a16="http://schemas.microsoft.com/office/drawing/2014/main" id="{394A4DAE-E36B-4DBA-AAD4-283F46D1D89F}"/>
              </a:ext>
            </a:extLst>
          </p:cNvPr>
          <p:cNvSpPr txBox="1"/>
          <p:nvPr/>
        </p:nvSpPr>
        <p:spPr>
          <a:xfrm>
            <a:off x="5238852" y="5081040"/>
            <a:ext cx="6756130" cy="1323439"/>
          </a:xfrm>
          <a:prstGeom prst="rect">
            <a:avLst/>
          </a:prstGeom>
          <a:noFill/>
        </p:spPr>
        <p:txBody>
          <a:bodyPr wrap="square" rtlCol="0">
            <a:spAutoFit/>
          </a:bodyPr>
          <a:lstStyle/>
          <a:p>
            <a:pPr algn="just"/>
            <a:r>
              <a:rPr lang="ru-RU" sz="2000" b="1" dirty="0"/>
              <a:t>Для снижения трудозатрат на разработку ПО предлагается использовать </a:t>
            </a:r>
            <a:r>
              <a:rPr lang="ru-RU" sz="2000" b="1" u="sng" dirty="0"/>
              <a:t>набирающие популярность</a:t>
            </a:r>
            <a:r>
              <a:rPr lang="ru-RU" sz="2000" b="1" dirty="0"/>
              <a:t> средства проектирования ПО с </a:t>
            </a:r>
            <a:r>
              <a:rPr lang="ru-RU" sz="2000" b="1" u="sng" dirty="0"/>
              <a:t>наименьшими</a:t>
            </a:r>
            <a:r>
              <a:rPr lang="ru-RU" sz="2000" b="1" dirty="0"/>
              <a:t> значениями </a:t>
            </a:r>
            <a:r>
              <a:rPr lang="en-US" sz="2000" b="1" i="1" u="sng" dirty="0"/>
              <a:t>KSLOC</a:t>
            </a:r>
            <a:r>
              <a:rPr lang="ru-RU" sz="2000" dirty="0"/>
              <a:t> </a:t>
            </a:r>
            <a:r>
              <a:rPr lang="ru-RU" sz="2000" b="1" dirty="0"/>
              <a:t>функциональной точки</a:t>
            </a:r>
          </a:p>
        </p:txBody>
      </p:sp>
    </p:spTree>
    <p:extLst>
      <p:ext uri="{BB962C8B-B14F-4D97-AF65-F5344CB8AC3E}">
        <p14:creationId xmlns:p14="http://schemas.microsoft.com/office/powerpoint/2010/main" val="587926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C8CD67-16BF-4EC5-9B44-CF01F9212BB3}"/>
              </a:ext>
            </a:extLst>
          </p:cNvPr>
          <p:cNvSpPr>
            <a:spLocks noGrp="1"/>
          </p:cNvSpPr>
          <p:nvPr>
            <p:ph idx="1"/>
          </p:nvPr>
        </p:nvSpPr>
        <p:spPr>
          <a:xfrm>
            <a:off x="477981" y="1120708"/>
            <a:ext cx="11222183" cy="5384002"/>
          </a:xfrm>
        </p:spPr>
        <p:txBody>
          <a:bodyPr>
            <a:normAutofit fontScale="92500" lnSpcReduction="20000"/>
          </a:bodyPr>
          <a:lstStyle/>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методики исследования быстродействия средств проектирования ПО, отличающейся от существующих идентичным окружением для каждого измерения, снижением влияния процессов ОС и гибкой конфигурации измерений.</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Реализация методики исследования быстродействия средств проектирования ПО в виде программного комплекса. Проведение исследования быстродействия средств проектирования ПО с помощью разработанного программного комплекса.</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архитектуры эмулятора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Реализация эмулятора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с использованием выбранных средств проектирования ПО, которые позволят повысить быстродействие эмуляции ПО и снизить трудозатраты на реализацию составляющих эмулируемой системы.</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Проведение исследования быстродействия эмуляторов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для подтверждения эффективности разработанного решения. Проведение расчета и сравнение значений количества строк исходного кода ПО эмуляторов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для оценки трудозатрат.</a:t>
            </a:r>
          </a:p>
        </p:txBody>
      </p:sp>
      <p:sp>
        <p:nvSpPr>
          <p:cNvPr id="3" name="Slide Number Placeholder 2">
            <a:extLst>
              <a:ext uri="{FF2B5EF4-FFF2-40B4-BE49-F238E27FC236}">
                <a16:creationId xmlns:a16="http://schemas.microsoft.com/office/drawing/2014/main" id="{EA305688-E3C1-454A-AAF2-E941E4FF1C30}"/>
              </a:ext>
            </a:extLst>
          </p:cNvPr>
          <p:cNvSpPr>
            <a:spLocks noGrp="1"/>
          </p:cNvSpPr>
          <p:nvPr>
            <p:ph type="sldNum" sz="quarter" idx="12"/>
          </p:nvPr>
        </p:nvSpPr>
        <p:spPr/>
        <p:txBody>
          <a:bodyPr/>
          <a:lstStyle/>
          <a:p>
            <a:fld id="{018BF65D-6ED2-4CD5-9A43-7F793B06593C}" type="slidenum">
              <a:rPr lang="ru-RU" smtClean="0"/>
              <a:t>7</a:t>
            </a:fld>
            <a:endParaRPr lang="ru-RU"/>
          </a:p>
        </p:txBody>
      </p:sp>
      <p:sp>
        <p:nvSpPr>
          <p:cNvPr id="4" name="Title 3">
            <a:extLst>
              <a:ext uri="{FF2B5EF4-FFF2-40B4-BE49-F238E27FC236}">
                <a16:creationId xmlns:a16="http://schemas.microsoft.com/office/drawing/2014/main" id="{9766FDAA-E4AA-4056-9D3D-6EC1A847C300}"/>
              </a:ext>
            </a:extLst>
          </p:cNvPr>
          <p:cNvSpPr>
            <a:spLocks noGrp="1"/>
          </p:cNvSpPr>
          <p:nvPr>
            <p:ph type="title"/>
          </p:nvPr>
        </p:nvSpPr>
        <p:spPr/>
        <p:txBody>
          <a:bodyPr>
            <a:normAutofit/>
          </a:bodyPr>
          <a:lstStyle/>
          <a:p>
            <a:r>
              <a:rPr lang="ru-RU" b="1" dirty="0">
                <a:latin typeface="+mn-lt"/>
              </a:rPr>
              <a:t>Решаемые задачи</a:t>
            </a:r>
            <a:endParaRPr lang="ru-RU" dirty="0"/>
          </a:p>
        </p:txBody>
      </p:sp>
    </p:spTree>
    <p:extLst>
      <p:ext uri="{BB962C8B-B14F-4D97-AF65-F5344CB8AC3E}">
        <p14:creationId xmlns:p14="http://schemas.microsoft.com/office/powerpoint/2010/main" val="251858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6A9569-3726-403F-933B-A1E94E0A3FDF}"/>
              </a:ext>
            </a:extLst>
          </p:cNvPr>
          <p:cNvSpPr>
            <a:spLocks noGrp="1"/>
          </p:cNvSpPr>
          <p:nvPr>
            <p:ph type="sldNum" sz="quarter" idx="12"/>
          </p:nvPr>
        </p:nvSpPr>
        <p:spPr/>
        <p:txBody>
          <a:bodyPr/>
          <a:lstStyle/>
          <a:p>
            <a:fld id="{018BF65D-6ED2-4CD5-9A43-7F793B06593C}" type="slidenum">
              <a:rPr lang="ru-RU" smtClean="0"/>
              <a:t>8</a:t>
            </a:fld>
            <a:endParaRPr lang="ru-RU" dirty="0"/>
          </a:p>
        </p:txBody>
      </p:sp>
      <p:sp>
        <p:nvSpPr>
          <p:cNvPr id="4" name="Title 3">
            <a:extLst>
              <a:ext uri="{FF2B5EF4-FFF2-40B4-BE49-F238E27FC236}">
                <a16:creationId xmlns:a16="http://schemas.microsoft.com/office/drawing/2014/main" id="{E609AC7F-1197-4294-BFE9-3C14E405CB23}"/>
              </a:ext>
            </a:extLst>
          </p:cNvPr>
          <p:cNvSpPr>
            <a:spLocks noGrp="1"/>
          </p:cNvSpPr>
          <p:nvPr>
            <p:ph type="title"/>
          </p:nvPr>
        </p:nvSpPr>
        <p:spPr/>
        <p:txBody>
          <a:bodyPr>
            <a:noAutofit/>
          </a:bodyPr>
          <a:lstStyle/>
          <a:p>
            <a:r>
              <a:rPr lang="ru-RU" sz="3600" dirty="0"/>
              <a:t>Существующие решения измерения быстродействия средств проектирования ПО</a:t>
            </a:r>
          </a:p>
        </p:txBody>
      </p:sp>
      <p:sp>
        <p:nvSpPr>
          <p:cNvPr id="5" name="Content Placeholder 5">
            <a:extLst>
              <a:ext uri="{FF2B5EF4-FFF2-40B4-BE49-F238E27FC236}">
                <a16:creationId xmlns:a16="http://schemas.microsoft.com/office/drawing/2014/main" id="{1D4F1D70-1F88-4530-AED0-980F8946EDD6}"/>
              </a:ext>
            </a:extLst>
          </p:cNvPr>
          <p:cNvSpPr txBox="1">
            <a:spLocks/>
          </p:cNvSpPr>
          <p:nvPr/>
        </p:nvSpPr>
        <p:spPr>
          <a:xfrm>
            <a:off x="235579" y="1120708"/>
            <a:ext cx="7606944" cy="55612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spcBef>
                <a:spcPts val="0"/>
              </a:spcBef>
              <a:buFont typeface="Arial" panose="020B0604020202020204" pitchFamily="34" charset="0"/>
              <a:buNone/>
            </a:pPr>
            <a:r>
              <a:rPr lang="ru-RU" sz="1900" b="1" dirty="0"/>
              <a:t>1. </a:t>
            </a:r>
            <a:r>
              <a:rPr lang="en-US" sz="1900" b="1" dirty="0" err="1"/>
              <a:t>mamchyts</a:t>
            </a:r>
            <a:r>
              <a:rPr lang="en-US" sz="1900" b="1" dirty="0"/>
              <a:t>/benchmark</a:t>
            </a:r>
          </a:p>
          <a:p>
            <a:pPr marL="457200" lvl="1" indent="0">
              <a:lnSpc>
                <a:spcPct val="100000"/>
              </a:lnSpc>
              <a:spcBef>
                <a:spcPts val="0"/>
              </a:spcBef>
              <a:buFont typeface="Arial" panose="020B0604020202020204" pitchFamily="34" charset="0"/>
              <a:buNone/>
            </a:pPr>
            <a:r>
              <a:rPr lang="ru-RU" sz="1900" b="1" dirty="0"/>
              <a:t>2. </a:t>
            </a:r>
            <a:r>
              <a:rPr lang="en-US" sz="1900" b="1" dirty="0"/>
              <a:t>hanabi1224/Programming-Language-Benchmarks</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обширный набор средств проектирования ПО, возможность снижения влияния посторонних процессов, происходящих в ОС </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конфигурации исследования и возможности запуска множества последовательностей измерений</a:t>
            </a:r>
          </a:p>
          <a:p>
            <a:pPr marL="460375" lvl="1" indent="0">
              <a:lnSpc>
                <a:spcPct val="100000"/>
              </a:lnSpc>
              <a:spcBef>
                <a:spcPts val="0"/>
              </a:spcBef>
              <a:buFont typeface="Arial" panose="020B0604020202020204" pitchFamily="34" charset="0"/>
              <a:buNone/>
            </a:pPr>
            <a:r>
              <a:rPr lang="ru-RU" sz="1900" b="1" dirty="0"/>
              <a:t>3. </a:t>
            </a:r>
            <a:r>
              <a:rPr lang="en-US" sz="1900" b="1" dirty="0" err="1"/>
              <a:t>benchmarksgame</a:t>
            </a:r>
            <a:r>
              <a:rPr lang="en-US" sz="1900" b="1" dirty="0"/>
              <a:t>-team/</a:t>
            </a:r>
            <a:r>
              <a:rPr lang="en-US" sz="1900" b="1" dirty="0" err="1"/>
              <a:t>benchmarksgame</a:t>
            </a:r>
            <a:endParaRPr lang="ru-RU" sz="1900" b="1" dirty="0"/>
          </a:p>
          <a:p>
            <a:pPr marL="457200" lvl="1" indent="0">
              <a:lnSpc>
                <a:spcPct val="100000"/>
              </a:lnSpc>
              <a:spcBef>
                <a:spcPts val="0"/>
              </a:spcBef>
              <a:buFont typeface="Arial" panose="020B0604020202020204" pitchFamily="34" charset="0"/>
              <a:buNone/>
            </a:pPr>
            <a:r>
              <a:rPr lang="ru-RU" sz="1900" b="1" dirty="0"/>
              <a:t>4. </a:t>
            </a:r>
            <a:r>
              <a:rPr lang="en-US" sz="1900" b="1" dirty="0" err="1"/>
              <a:t>EntityFX</a:t>
            </a:r>
            <a:r>
              <a:rPr lang="en-US" sz="1900" b="1" dirty="0"/>
              <a:t>/</a:t>
            </a:r>
            <a:r>
              <a:rPr lang="en-US" sz="1900" b="1" dirty="0" err="1"/>
              <a:t>EntityFX</a:t>
            </a:r>
            <a:r>
              <a:rPr lang="en-US" sz="1900" b="1" dirty="0"/>
              <a:t>-Bench</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a:t>
            </a:r>
            <a:r>
              <a:rPr lang="ru-RU" sz="1900" dirty="0"/>
              <a:t> большое количество реализованных алгоритмов для измерений</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влияние посторонних процессов ОС на измерения и отсутствие идентичного окружения для каждого измерения </a:t>
            </a:r>
          </a:p>
          <a:p>
            <a:pPr marL="460375" lvl="1" indent="0">
              <a:lnSpc>
                <a:spcPct val="100000"/>
              </a:lnSpc>
              <a:spcBef>
                <a:spcPts val="0"/>
              </a:spcBef>
              <a:buFont typeface="Arial" panose="020B0604020202020204" pitchFamily="34" charset="0"/>
              <a:buNone/>
            </a:pPr>
            <a:r>
              <a:rPr lang="ru-RU" sz="1900" b="1" dirty="0"/>
              <a:t>5. </a:t>
            </a:r>
            <a:r>
              <a:rPr lang="en-US" sz="1900" b="1" dirty="0" err="1"/>
              <a:t>nordlow</a:t>
            </a:r>
            <a:r>
              <a:rPr lang="en-US" sz="1900" b="1" dirty="0"/>
              <a:t>/compiler-benchmark</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запуск множества последовательностей измерений</a:t>
            </a:r>
          </a:p>
          <a:p>
            <a:pPr marL="0"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возможности конфигурации исследования и возможности снижения влияния посторонних процессов ОС</a:t>
            </a:r>
            <a:endParaRPr lang="en-US" sz="1900" dirty="0"/>
          </a:p>
          <a:p>
            <a:pPr marL="0" indent="0">
              <a:lnSpc>
                <a:spcPct val="100000"/>
              </a:lnSpc>
              <a:spcBef>
                <a:spcPts val="0"/>
              </a:spcBef>
              <a:buFont typeface="Arial" panose="020B0604020202020204" pitchFamily="34" charset="0"/>
              <a:buNone/>
            </a:pPr>
            <a:endParaRPr lang="ru-RU" sz="1900" dirty="0"/>
          </a:p>
          <a:p>
            <a:pPr marL="0" indent="0">
              <a:buFont typeface="Arial" panose="020B0604020202020204" pitchFamily="34" charset="0"/>
              <a:buNone/>
            </a:pPr>
            <a:endParaRPr lang="ru-RU" sz="1900" dirty="0"/>
          </a:p>
        </p:txBody>
      </p:sp>
      <p:sp>
        <p:nvSpPr>
          <p:cNvPr id="6" name="TextBox 5">
            <a:extLst>
              <a:ext uri="{FF2B5EF4-FFF2-40B4-BE49-F238E27FC236}">
                <a16:creationId xmlns:a16="http://schemas.microsoft.com/office/drawing/2014/main" id="{66B8D53B-D2FA-4366-98CC-AB8E2D35606C}"/>
              </a:ext>
            </a:extLst>
          </p:cNvPr>
          <p:cNvSpPr txBox="1"/>
          <p:nvPr/>
        </p:nvSpPr>
        <p:spPr>
          <a:xfrm>
            <a:off x="7982465" y="1120708"/>
            <a:ext cx="3979566" cy="5230919"/>
          </a:xfrm>
          <a:prstGeom prst="rect">
            <a:avLst/>
          </a:prstGeom>
          <a:noFill/>
        </p:spPr>
        <p:txBody>
          <a:bodyPr wrap="square">
            <a:spAutoFit/>
          </a:bodyPr>
          <a:lstStyle/>
          <a:p>
            <a:pPr algn="just"/>
            <a:r>
              <a:rPr lang="ru-RU" sz="1900" dirty="0"/>
              <a:t>Выявлено </a:t>
            </a:r>
            <a:r>
              <a:rPr lang="ru-RU" sz="1900" b="1" u="sng" dirty="0"/>
              <a:t>отсутствие решения</a:t>
            </a:r>
            <a:r>
              <a:rPr lang="ru-RU" sz="1900" dirty="0"/>
              <a:t>, поддерживающее все требуемые для проведения измерений быстродействия средств разработки ПО возможности снижения воздействия окружения и погрешностей:</a:t>
            </a:r>
          </a:p>
          <a:p>
            <a:pPr marL="182880" indent="-182880" algn="just">
              <a:lnSpc>
                <a:spcPct val="80000"/>
              </a:lnSpc>
              <a:spcBef>
                <a:spcPts val="1000"/>
              </a:spcBef>
              <a:buFont typeface="Arial" panose="020B0604020202020204" pitchFamily="34" charset="0"/>
              <a:buChar char="•"/>
            </a:pPr>
            <a:r>
              <a:rPr lang="ru-RU" sz="1900" dirty="0"/>
              <a:t>снижение влияния процессов, происходящих в ОС на измерение</a:t>
            </a:r>
          </a:p>
          <a:p>
            <a:pPr marL="182880" indent="-182880" algn="just">
              <a:lnSpc>
                <a:spcPct val="80000"/>
              </a:lnSpc>
              <a:spcBef>
                <a:spcPts val="1000"/>
              </a:spcBef>
              <a:buFont typeface="Arial" panose="020B0604020202020204" pitchFamily="34" charset="0"/>
              <a:buChar char="•"/>
            </a:pPr>
            <a:r>
              <a:rPr lang="ru-RU" sz="1900" dirty="0"/>
              <a:t>создание идентичного окружения для каждого измерения для снижения влияния </a:t>
            </a:r>
            <a:r>
              <a:rPr lang="en-US" sz="1900" dirty="0"/>
              <a:t>JIT</a:t>
            </a:r>
            <a:r>
              <a:rPr lang="ru-RU" sz="1900" dirty="0"/>
              <a:t> компиляции при выполнении множества измерений</a:t>
            </a:r>
          </a:p>
          <a:p>
            <a:pPr marL="182880" indent="-182880" algn="just">
              <a:lnSpc>
                <a:spcPct val="80000"/>
              </a:lnSpc>
              <a:spcBef>
                <a:spcPts val="1000"/>
              </a:spcBef>
              <a:buFont typeface="Arial" panose="020B0604020202020204" pitchFamily="34" charset="0"/>
              <a:buChar char="•"/>
            </a:pPr>
            <a:r>
              <a:rPr lang="ru-RU" sz="1900" dirty="0"/>
              <a:t>запуск множества повторений измерения для снижения случайной погрешности</a:t>
            </a:r>
          </a:p>
          <a:p>
            <a:pPr marL="182880" indent="-182880" algn="just">
              <a:lnSpc>
                <a:spcPct val="80000"/>
              </a:lnSpc>
              <a:spcBef>
                <a:spcPts val="1000"/>
              </a:spcBef>
              <a:buFont typeface="Arial" panose="020B0604020202020204" pitchFamily="34" charset="0"/>
              <a:buChar char="•"/>
            </a:pPr>
            <a:r>
              <a:rPr lang="ru-RU" sz="1900" dirty="0"/>
              <a:t>гибкая конфигурация измерений</a:t>
            </a:r>
          </a:p>
        </p:txBody>
      </p:sp>
      <p:cxnSp>
        <p:nvCxnSpPr>
          <p:cNvPr id="8" name="Straight Connector 7">
            <a:extLst>
              <a:ext uri="{FF2B5EF4-FFF2-40B4-BE49-F238E27FC236}">
                <a16:creationId xmlns:a16="http://schemas.microsoft.com/office/drawing/2014/main" id="{24A87AB6-3C69-454D-9138-C608A4862A19}"/>
              </a:ext>
            </a:extLst>
          </p:cNvPr>
          <p:cNvCxnSpPr>
            <a:cxnSpLocks/>
          </p:cNvCxnSpPr>
          <p:nvPr/>
        </p:nvCxnSpPr>
        <p:spPr>
          <a:xfrm>
            <a:off x="7881141"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7458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913911-C28B-4228-98C1-882870247C9A}"/>
              </a:ext>
            </a:extLst>
          </p:cNvPr>
          <p:cNvSpPr>
            <a:spLocks noGrp="1"/>
          </p:cNvSpPr>
          <p:nvPr>
            <p:ph type="sldNum" sz="quarter" idx="12"/>
          </p:nvPr>
        </p:nvSpPr>
        <p:spPr/>
        <p:txBody>
          <a:bodyPr/>
          <a:lstStyle/>
          <a:p>
            <a:fld id="{018BF65D-6ED2-4CD5-9A43-7F793B06593C}" type="slidenum">
              <a:rPr lang="ru-RU" smtClean="0"/>
              <a:t>9</a:t>
            </a:fld>
            <a:endParaRPr lang="ru-RU"/>
          </a:p>
        </p:txBody>
      </p:sp>
      <p:sp>
        <p:nvSpPr>
          <p:cNvPr id="4" name="Title 3">
            <a:extLst>
              <a:ext uri="{FF2B5EF4-FFF2-40B4-BE49-F238E27FC236}">
                <a16:creationId xmlns:a16="http://schemas.microsoft.com/office/drawing/2014/main" id="{D641C070-B99B-4647-B38F-468C9F020701}"/>
              </a:ext>
            </a:extLst>
          </p:cNvPr>
          <p:cNvSpPr>
            <a:spLocks noGrp="1"/>
          </p:cNvSpPr>
          <p:nvPr>
            <p:ph type="title"/>
          </p:nvPr>
        </p:nvSpPr>
        <p:spPr/>
        <p:txBody>
          <a:bodyPr>
            <a:noAutofit/>
          </a:bodyPr>
          <a:lstStyle/>
          <a:p>
            <a:r>
              <a:rPr lang="ru-RU" sz="3600" b="1" dirty="0">
                <a:latin typeface="+mn-lt"/>
              </a:rPr>
              <a:t>Алгоритм </a:t>
            </a:r>
            <a:r>
              <a:rPr lang="ru-RU" sz="3600" dirty="0"/>
              <a:t>измерения быстродействия средств проектирования ПО</a:t>
            </a:r>
          </a:p>
        </p:txBody>
      </p:sp>
      <p:pic>
        <p:nvPicPr>
          <p:cNvPr id="14" name="Content Placeholder 13">
            <a:extLst>
              <a:ext uri="{FF2B5EF4-FFF2-40B4-BE49-F238E27FC236}">
                <a16:creationId xmlns:a16="http://schemas.microsoft.com/office/drawing/2014/main" id="{9294724D-FB88-4433-81C0-83DBA3E913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4790" y="992946"/>
            <a:ext cx="9722420" cy="5741519"/>
          </a:xfrm>
        </p:spPr>
      </p:pic>
    </p:spTree>
    <p:extLst>
      <p:ext uri="{BB962C8B-B14F-4D97-AF65-F5344CB8AC3E}">
        <p14:creationId xmlns:p14="http://schemas.microsoft.com/office/powerpoint/2010/main" val="373474981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6469</TotalTime>
  <Words>2792</Words>
  <Application>Microsoft Office PowerPoint</Application>
  <PresentationFormat>Widescreen</PresentationFormat>
  <Paragraphs>339</Paragraphs>
  <Slides>30</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Cambria Math</vt:lpstr>
      <vt:lpstr>Helvetica Neue</vt:lpstr>
      <vt:lpstr>Times New Roman</vt:lpstr>
      <vt:lpstr>Тема Office</vt:lpstr>
      <vt:lpstr>Выпускная квалификационная работа магистра «Разработка эмулятора ядра MIPS с использованием современных средств и методов проектирования ПО»</vt:lpstr>
      <vt:lpstr>Цель работы</vt:lpstr>
      <vt:lpstr>Актуальность</vt:lpstr>
      <vt:lpstr>Существующие решения эмуляции</vt:lpstr>
      <vt:lpstr>Обзор средств проектирования ПО</vt:lpstr>
      <vt:lpstr>Обзор средств проектирования ПО</vt:lpstr>
      <vt:lpstr>Решаемые задачи</vt:lpstr>
      <vt:lpstr>Существующие решения измерения быстродействия средств проектирования ПО</vt:lpstr>
      <vt:lpstr>Алгоритм измерения быстродействия средств проектирования ПО</vt:lpstr>
      <vt:lpstr>Иерархический дескриптор конфигурации</vt:lpstr>
      <vt:lpstr>Обзор алгоритмов для проведения измерений</vt:lpstr>
      <vt:lpstr>Результаты исследования быстродействия средств проектирования ПО</vt:lpstr>
      <vt:lpstr>Разработка архитектуры эмулятора ядра MIPS</vt:lpstr>
      <vt:lpstr>Разработка эмулятора ядра MIPS Rush</vt:lpstr>
      <vt:lpstr>Пример эмуляции ПО реализующего алгоритм поиска простых чисел</vt:lpstr>
      <vt:lpstr>Сравнение вариантов декодирования инструкции MOVZ</vt:lpstr>
      <vt:lpstr>Результаты испытания быстродействия эмуляторов MIPS</vt:lpstr>
      <vt:lpstr>Сравнение трудозатрат на реализацию эмуляторов</vt:lpstr>
      <vt:lpstr>Результаты работы</vt:lpstr>
      <vt:lpstr>Публикации за время обучения в магистратуре</vt:lpstr>
      <vt:lpstr>PowerPoint Presentation</vt:lpstr>
      <vt:lpstr>Области применения эмуляторов</vt:lpstr>
      <vt:lpstr>Методика исследования быстродействия средств проектирования ПО</vt:lpstr>
      <vt:lpstr>Диаграмма классов ПО для исследования быстродействия</vt:lpstr>
      <vt:lpstr>Результаты исследования быстродействия средств проектирования ПО</vt:lpstr>
      <vt:lpstr>MIPS</vt:lpstr>
      <vt:lpstr>Выбор MIPS</vt:lpstr>
      <vt:lpstr>Диаграмма классов эмулятора ядра MIPS</vt:lpstr>
      <vt:lpstr>Диаграмма компонентов эмулятора ядра MIPS</vt:lpstr>
      <vt:lpstr>Диаграмма деятельности эмулятора ядра MIPS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Kirill Kutaev</cp:lastModifiedBy>
  <cp:revision>533</cp:revision>
  <dcterms:created xsi:type="dcterms:W3CDTF">2021-05-29T20:28:04Z</dcterms:created>
  <dcterms:modified xsi:type="dcterms:W3CDTF">2024-05-17T22:13:50Z</dcterms:modified>
</cp:coreProperties>
</file>